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7" r:id="rId4"/>
    <p:sldId id="278" r:id="rId5"/>
    <p:sldId id="279" r:id="rId6"/>
    <p:sldId id="274" r:id="rId7"/>
    <p:sldId id="258" r:id="rId8"/>
    <p:sldId id="270" r:id="rId9"/>
    <p:sldId id="261" r:id="rId10"/>
    <p:sldId id="259" r:id="rId11"/>
    <p:sldId id="262" r:id="rId12"/>
    <p:sldId id="263" r:id="rId13"/>
    <p:sldId id="264" r:id="rId14"/>
    <p:sldId id="271" r:id="rId15"/>
    <p:sldId id="260" r:id="rId16"/>
    <p:sldId id="266" r:id="rId17"/>
    <p:sldId id="268" r:id="rId18"/>
    <p:sldId id="275" r:id="rId19"/>
    <p:sldId id="269" r:id="rId20"/>
    <p:sldId id="284" r:id="rId21"/>
    <p:sldId id="285" r:id="rId22"/>
    <p:sldId id="283" r:id="rId23"/>
    <p:sldId id="286" r:id="rId24"/>
    <p:sldId id="272" r:id="rId25"/>
    <p:sldId id="273" r:id="rId26"/>
    <p:sldId id="282" r:id="rId27"/>
    <p:sldId id="287" r:id="rId28"/>
    <p:sldId id="295" r:id="rId29"/>
    <p:sldId id="297" r:id="rId30"/>
    <p:sldId id="296" r:id="rId31"/>
    <p:sldId id="298" r:id="rId32"/>
    <p:sldId id="299" r:id="rId33"/>
    <p:sldId id="300" r:id="rId34"/>
    <p:sldId id="301" r:id="rId35"/>
    <p:sldId id="302" r:id="rId36"/>
    <p:sldId id="303" r:id="rId37"/>
    <p:sldId id="288" r:id="rId38"/>
    <p:sldId id="304" r:id="rId39"/>
    <p:sldId id="305" r:id="rId40"/>
    <p:sldId id="291" r:id="rId41"/>
    <p:sldId id="306" r:id="rId42"/>
    <p:sldId id="307" r:id="rId43"/>
    <p:sldId id="289" r:id="rId44"/>
    <p:sldId id="308" r:id="rId45"/>
    <p:sldId id="290" r:id="rId46"/>
    <p:sldId id="293" r:id="rId47"/>
    <p:sldId id="309" r:id="rId48"/>
    <p:sldId id="310" r:id="rId49"/>
    <p:sldId id="311" r:id="rId50"/>
    <p:sldId id="292" r:id="rId51"/>
    <p:sldId id="294" r:id="rId52"/>
    <p:sldId id="276" r:id="rId53"/>
    <p:sldId id="312" r:id="rId54"/>
    <p:sldId id="281" r:id="rId55"/>
    <p:sldId id="280"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3/10/2022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file:///C:\Users\Zule\Desktop\Clases%20maestria%20AI%20Chetumal\8c.16.02%20designacion%20de%20responsables\Coord%20Archivos%20ZTF.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mailto:zulema.tovar76@gmail.com" TargetMode="Externa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hyperlink" Target="mailto:zulema.tovar76@gmail.com" TargetMode="Externa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mailto:zulema.tovar76@gmail.com"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mailto:zulema.tovar76@gmail.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815737"/>
            <a:ext cx="8915399" cy="1397726"/>
          </a:xfrm>
        </p:spPr>
        <p:txBody>
          <a:bodyPr>
            <a:normAutofit/>
          </a:bodyPr>
          <a:lstStyle/>
          <a:p>
            <a:pPr algn="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259873"/>
            <a:ext cx="8915399" cy="3643789"/>
          </a:xfrm>
        </p:spPr>
        <p:txBody>
          <a:bodyPr>
            <a:normAutofit/>
          </a:bodyPr>
          <a:lstStyle/>
          <a:p>
            <a:pPr algn="r"/>
            <a:r>
              <a:rPr lang="es-MX" sz="3200" b="1" dirty="0">
                <a:latin typeface="Arial" panose="020B0604020202020204" pitchFamily="34" charset="0"/>
                <a:cs typeface="Arial" panose="020B0604020202020204" pitchFamily="34" charset="0"/>
              </a:rPr>
              <a:t>Unidad 1 y 2</a:t>
            </a:r>
            <a:br>
              <a:rPr lang="es-MX" sz="3200" dirty="0">
                <a:latin typeface="Arial" panose="020B0604020202020204" pitchFamily="34" charset="0"/>
                <a:cs typeface="Arial" panose="020B0604020202020204" pitchFamily="34" charset="0"/>
              </a:rPr>
            </a:br>
            <a:r>
              <a:rPr lang="es-MX" sz="3200" dirty="0">
                <a:latin typeface="Arial" panose="020B0604020202020204" pitchFamily="34" charset="0"/>
                <a:cs typeface="Arial" panose="020B0604020202020204" pitchFamily="34" charset="0"/>
              </a:rPr>
              <a:t>Ley General de Archivos: análisis e implementación de las principales obligaciones</a:t>
            </a:r>
            <a:br>
              <a:rPr lang="es-MX" sz="3200" dirty="0">
                <a:latin typeface="Arial" panose="020B0604020202020204" pitchFamily="34" charset="0"/>
                <a:cs typeface="Arial" panose="020B0604020202020204" pitchFamily="34" charset="0"/>
              </a:rPr>
            </a:br>
            <a:br>
              <a:rPr lang="es-MX" sz="3200" dirty="0">
                <a:latin typeface="Arial" panose="020B0604020202020204" pitchFamily="34" charset="0"/>
                <a:cs typeface="Arial" panose="020B0604020202020204" pitchFamily="34" charset="0"/>
              </a:rPr>
            </a:br>
            <a:r>
              <a:rPr lang="es-MX" sz="3200" i="1" dirty="0">
                <a:latin typeface="Arial" panose="020B0604020202020204" pitchFamily="34" charset="0"/>
                <a:cs typeface="Arial" panose="020B0604020202020204" pitchFamily="34" charset="0"/>
              </a:rPr>
              <a:t>Mtra. Zulema Tovar</a:t>
            </a:r>
            <a:endParaRPr lang="es-MX" sz="3200" i="1" dirty="0"/>
          </a:p>
        </p:txBody>
      </p:sp>
    </p:spTree>
    <p:extLst>
      <p:ext uri="{BB962C8B-B14F-4D97-AF65-F5344CB8AC3E}">
        <p14:creationId xmlns:p14="http://schemas.microsoft.com/office/powerpoint/2010/main" val="3899521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800" b="1" dirty="0">
                <a:latin typeface="Arial" panose="020B0604020202020204" pitchFamily="34" charset="0"/>
                <a:cs typeface="Arial" panose="020B0604020202020204" pitchFamily="34" charset="0"/>
              </a:rPr>
              <a:t>Catálogo de disposición documental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400" dirty="0">
                <a:latin typeface="Arial" panose="020B0604020202020204" pitchFamily="34" charset="0"/>
                <a:cs typeface="Arial" panose="020B0604020202020204" pitchFamily="34" charset="0"/>
              </a:rPr>
              <a:t>¿Quiénes participan en su elaboración?</a:t>
            </a:r>
          </a:p>
          <a:p>
            <a:r>
              <a:rPr lang="es-MX" sz="2400" dirty="0">
                <a:latin typeface="Arial" panose="020B0604020202020204" pitchFamily="34" charset="0"/>
                <a:cs typeface="Arial" panose="020B0604020202020204" pitchFamily="34" charset="0"/>
              </a:rPr>
              <a:t>¿Debemos contar con un documento soporte de las series propuestas?</a:t>
            </a:r>
          </a:p>
          <a:p>
            <a:r>
              <a:rPr lang="es-MX" sz="2400" dirty="0">
                <a:latin typeface="Arial" panose="020B0604020202020204" pitchFamily="34" charset="0"/>
                <a:cs typeface="Arial" panose="020B0604020202020204" pitchFamily="34" charset="0"/>
              </a:rPr>
              <a:t>¿Qué elementos debe contener la ficha de valoración?</a:t>
            </a:r>
          </a:p>
          <a:p>
            <a:r>
              <a:rPr lang="es-MX" sz="2400" dirty="0">
                <a:latin typeface="Arial" panose="020B0604020202020204" pitchFamily="34" charset="0"/>
                <a:cs typeface="Arial" panose="020B0604020202020204" pitchFamily="34" charset="0"/>
              </a:rPr>
              <a:t>¿Qué elementos debe contener el Catálogo de disposición documental?</a:t>
            </a:r>
          </a:p>
          <a:p>
            <a:r>
              <a:rPr lang="es-MX" sz="2400" dirty="0">
                <a:latin typeface="Arial" panose="020B0604020202020204" pitchFamily="34" charset="0"/>
                <a:cs typeface="Arial" panose="020B0604020202020204" pitchFamily="34" charset="0"/>
              </a:rPr>
              <a:t>¿Cuándo se actualiza?</a:t>
            </a:r>
            <a:endParaRPr lang="es-MX" sz="2400" dirty="0"/>
          </a:p>
        </p:txBody>
      </p:sp>
    </p:spTree>
    <p:extLst>
      <p:ext uri="{BB962C8B-B14F-4D97-AF65-F5344CB8AC3E}">
        <p14:creationId xmlns:p14="http://schemas.microsoft.com/office/powerpoint/2010/main" val="214422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770710"/>
            <a:ext cx="8915399" cy="888274"/>
          </a:xfrm>
        </p:spPr>
        <p:txBody>
          <a:bodyPr>
            <a:normAutofit/>
          </a:bodyPr>
          <a:lstStyle/>
          <a:p>
            <a:pPr algn="ctr"/>
            <a:r>
              <a:rPr lang="es-MX" sz="2400" b="1" dirty="0">
                <a:latin typeface="Arial" panose="020B0604020202020204" pitchFamily="34" charset="0"/>
                <a:cs typeface="Arial" panose="020B0604020202020204" pitchFamily="34" charset="0"/>
              </a:rPr>
              <a:t>Catálogo de disposición documental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541417"/>
            <a:ext cx="8915399" cy="4362245"/>
          </a:xfrm>
        </p:spPr>
        <p:txBody>
          <a:bodyPr>
            <a:normAutofit/>
          </a:bodyPr>
          <a:lstStyle/>
          <a:p>
            <a:endParaRPr lang="es-MX" sz="2400" dirty="0"/>
          </a:p>
        </p:txBody>
      </p:sp>
      <p:graphicFrame>
        <p:nvGraphicFramePr>
          <p:cNvPr id="4" name="Tabla 3"/>
          <p:cNvGraphicFramePr>
            <a:graphicFrameLocks noGrp="1"/>
          </p:cNvGraphicFramePr>
          <p:nvPr>
            <p:extLst>
              <p:ext uri="{D42A27DB-BD31-4B8C-83A1-F6EECF244321}">
                <p14:modId xmlns:p14="http://schemas.microsoft.com/office/powerpoint/2010/main" val="1154340581"/>
              </p:ext>
            </p:extLst>
          </p:nvPr>
        </p:nvGraphicFramePr>
        <p:xfrm>
          <a:off x="2589213" y="1658984"/>
          <a:ext cx="8915399" cy="4532810"/>
        </p:xfrm>
        <a:graphic>
          <a:graphicData uri="http://schemas.openxmlformats.org/drawingml/2006/table">
            <a:tbl>
              <a:tblPr/>
              <a:tblGrid>
                <a:gridCol w="623359">
                  <a:extLst>
                    <a:ext uri="{9D8B030D-6E8A-4147-A177-3AD203B41FA5}">
                      <a16:colId xmlns:a16="http://schemas.microsoft.com/office/drawing/2014/main" val="4211269692"/>
                    </a:ext>
                  </a:extLst>
                </a:gridCol>
                <a:gridCol w="1172925">
                  <a:extLst>
                    <a:ext uri="{9D8B030D-6E8A-4147-A177-3AD203B41FA5}">
                      <a16:colId xmlns:a16="http://schemas.microsoft.com/office/drawing/2014/main" val="4100263004"/>
                    </a:ext>
                  </a:extLst>
                </a:gridCol>
                <a:gridCol w="706862">
                  <a:extLst>
                    <a:ext uri="{9D8B030D-6E8A-4147-A177-3AD203B41FA5}">
                      <a16:colId xmlns:a16="http://schemas.microsoft.com/office/drawing/2014/main" val="3722415336"/>
                    </a:ext>
                  </a:extLst>
                </a:gridCol>
                <a:gridCol w="1693362">
                  <a:extLst>
                    <a:ext uri="{9D8B030D-6E8A-4147-A177-3AD203B41FA5}">
                      <a16:colId xmlns:a16="http://schemas.microsoft.com/office/drawing/2014/main" val="3634697282"/>
                    </a:ext>
                  </a:extLst>
                </a:gridCol>
                <a:gridCol w="240799">
                  <a:extLst>
                    <a:ext uri="{9D8B030D-6E8A-4147-A177-3AD203B41FA5}">
                      <a16:colId xmlns:a16="http://schemas.microsoft.com/office/drawing/2014/main" val="250511318"/>
                    </a:ext>
                  </a:extLst>
                </a:gridCol>
                <a:gridCol w="264103">
                  <a:extLst>
                    <a:ext uri="{9D8B030D-6E8A-4147-A177-3AD203B41FA5}">
                      <a16:colId xmlns:a16="http://schemas.microsoft.com/office/drawing/2014/main" val="652161376"/>
                    </a:ext>
                  </a:extLst>
                </a:gridCol>
                <a:gridCol w="504901">
                  <a:extLst>
                    <a:ext uri="{9D8B030D-6E8A-4147-A177-3AD203B41FA5}">
                      <a16:colId xmlns:a16="http://schemas.microsoft.com/office/drawing/2014/main" val="829038186"/>
                    </a:ext>
                  </a:extLst>
                </a:gridCol>
                <a:gridCol w="506844">
                  <a:extLst>
                    <a:ext uri="{9D8B030D-6E8A-4147-A177-3AD203B41FA5}">
                      <a16:colId xmlns:a16="http://schemas.microsoft.com/office/drawing/2014/main" val="1000471976"/>
                    </a:ext>
                  </a:extLst>
                </a:gridCol>
                <a:gridCol w="691327">
                  <a:extLst>
                    <a:ext uri="{9D8B030D-6E8A-4147-A177-3AD203B41FA5}">
                      <a16:colId xmlns:a16="http://schemas.microsoft.com/office/drawing/2014/main" val="56605737"/>
                    </a:ext>
                  </a:extLst>
                </a:gridCol>
                <a:gridCol w="693269">
                  <a:extLst>
                    <a:ext uri="{9D8B030D-6E8A-4147-A177-3AD203B41FA5}">
                      <a16:colId xmlns:a16="http://schemas.microsoft.com/office/drawing/2014/main" val="2510516725"/>
                    </a:ext>
                  </a:extLst>
                </a:gridCol>
                <a:gridCol w="233032">
                  <a:extLst>
                    <a:ext uri="{9D8B030D-6E8A-4147-A177-3AD203B41FA5}">
                      <a16:colId xmlns:a16="http://schemas.microsoft.com/office/drawing/2014/main" val="3491916553"/>
                    </a:ext>
                  </a:extLst>
                </a:gridCol>
                <a:gridCol w="233032">
                  <a:extLst>
                    <a:ext uri="{9D8B030D-6E8A-4147-A177-3AD203B41FA5}">
                      <a16:colId xmlns:a16="http://schemas.microsoft.com/office/drawing/2014/main" val="3349394497"/>
                    </a:ext>
                  </a:extLst>
                </a:gridCol>
                <a:gridCol w="233032">
                  <a:extLst>
                    <a:ext uri="{9D8B030D-6E8A-4147-A177-3AD203B41FA5}">
                      <a16:colId xmlns:a16="http://schemas.microsoft.com/office/drawing/2014/main" val="977923462"/>
                    </a:ext>
                  </a:extLst>
                </a:gridCol>
                <a:gridCol w="1118552">
                  <a:extLst>
                    <a:ext uri="{9D8B030D-6E8A-4147-A177-3AD203B41FA5}">
                      <a16:colId xmlns:a16="http://schemas.microsoft.com/office/drawing/2014/main" val="3370392125"/>
                    </a:ext>
                  </a:extLst>
                </a:gridCol>
              </a:tblGrid>
              <a:tr h="302501">
                <a:tc rowSpan="3">
                  <a:txBody>
                    <a:bodyPr/>
                    <a:lstStyle/>
                    <a:p>
                      <a:pPr algn="ctr" fontAlgn="ctr"/>
                      <a:r>
                        <a:rPr lang="es-MX" sz="700" b="1" i="0" u="none" strike="noStrike">
                          <a:effectLst/>
                          <a:latin typeface="Arial" panose="020B0604020202020204" pitchFamily="34" charset="0"/>
                        </a:rPr>
                        <a:t>SECCIÓN </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s-MX" sz="700" b="1" i="0" u="none" strike="noStrike">
                          <a:effectLst/>
                          <a:latin typeface="Arial" panose="020B0604020202020204" pitchFamily="34" charset="0"/>
                        </a:rPr>
                        <a:t>NOMBRE DE LA SECCIÓN</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s-MX" sz="700" b="1" i="0" u="none" strike="noStrike">
                          <a:effectLst/>
                          <a:latin typeface="Arial" panose="020B0604020202020204" pitchFamily="34" charset="0"/>
                        </a:rPr>
                        <a:t>CÓDIGO DE CLASIFICACIÓN ARCHIVÍSTICO</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es-MX" sz="700" b="0" i="0" u="none" strike="noStrike" dirty="0">
                          <a:effectLst/>
                          <a:latin typeface="Arial" panose="020B0604020202020204" pitchFamily="34" charset="0"/>
                        </a:rPr>
                        <a:t>NIVELES DE DESCRIPCIÓN                              SERIE/SUBSERIE</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gridSpan="6">
                  <a:txBody>
                    <a:bodyPr/>
                    <a:lstStyle/>
                    <a:p>
                      <a:pPr algn="ctr" fontAlgn="ctr"/>
                      <a:r>
                        <a:rPr lang="es-MX" sz="700" b="1" i="0" u="none" strike="noStrike">
                          <a:effectLst/>
                          <a:latin typeface="Arial" panose="020B0604020202020204" pitchFamily="34" charset="0"/>
                        </a:rPr>
                        <a:t>VALORES DOCUMENTALES Y PLAZOS DE CONSERVACIÓN</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algn="ctr" fontAlgn="ctr"/>
                      <a:r>
                        <a:rPr lang="es-MX" sz="700" b="1" i="0" u="none" strike="noStrike">
                          <a:effectLst/>
                          <a:latin typeface="Arial" panose="020B0604020202020204" pitchFamily="34" charset="0"/>
                        </a:rPr>
                        <a:t>TÉCNICAS DE SELECCIÓN</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hMerge="1">
                  <a:txBody>
                    <a:bodyPr/>
                    <a:lstStyle/>
                    <a:p>
                      <a:endParaRPr lang="es-MX"/>
                    </a:p>
                  </a:txBody>
                  <a:tcPr/>
                </a:tc>
                <a:tc hMerge="1">
                  <a:txBody>
                    <a:bodyPr/>
                    <a:lstStyle/>
                    <a:p>
                      <a:endParaRPr lang="es-MX"/>
                    </a:p>
                  </a:txBody>
                  <a:tcPr/>
                </a:tc>
                <a:tc rowSpan="3">
                  <a:txBody>
                    <a:bodyPr/>
                    <a:lstStyle/>
                    <a:p>
                      <a:pPr algn="ctr" fontAlgn="ctr"/>
                      <a:r>
                        <a:rPr lang="es-MX" sz="700" b="1" i="0" u="none" strike="noStrike">
                          <a:effectLst/>
                          <a:latin typeface="Arial" panose="020B0604020202020204" pitchFamily="34" charset="0"/>
                        </a:rPr>
                        <a:t>OBSERVACIONES, EN CASO DE PERIODOS ADICIONALES DE CONSERVACION</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extLst>
                  <a:ext uri="{0D108BD9-81ED-4DB2-BD59-A6C34878D82A}">
                    <a16:rowId xmlns:a16="http://schemas.microsoft.com/office/drawing/2014/main" val="2304531697"/>
                  </a:ext>
                </a:extLst>
              </a:tr>
              <a:tr h="386529">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gridSpan="3">
                  <a:txBody>
                    <a:bodyPr/>
                    <a:lstStyle/>
                    <a:p>
                      <a:pPr algn="ctr" fontAlgn="ctr"/>
                      <a:r>
                        <a:rPr lang="es-MX" sz="700" b="1" i="0" u="none" strike="noStrike">
                          <a:effectLst/>
                          <a:latin typeface="Arial" panose="020B0604020202020204" pitchFamily="34" charset="0"/>
                        </a:rPr>
                        <a:t>VALORACIÓN  PRIMARIA</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es-MX"/>
                    </a:p>
                  </a:txBody>
                  <a:tcPr/>
                </a:tc>
                <a:tc hMerge="1">
                  <a:txBody>
                    <a:bodyPr/>
                    <a:lstStyle/>
                    <a:p>
                      <a:endParaRPr lang="es-MX"/>
                    </a:p>
                  </a:txBody>
                  <a:tcPr/>
                </a:tc>
                <a:tc gridSpan="3">
                  <a:txBody>
                    <a:bodyPr/>
                    <a:lstStyle/>
                    <a:p>
                      <a:pPr algn="ctr" fontAlgn="ctr"/>
                      <a:r>
                        <a:rPr lang="es-MX" sz="700" b="1" i="0" u="none" strike="noStrike">
                          <a:effectLst/>
                          <a:latin typeface="Arial" panose="020B0604020202020204" pitchFamily="34" charset="0"/>
                        </a:rPr>
                        <a:t>VIGENCIA DOCUMENTAL</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hMerge="1">
                  <a:txBody>
                    <a:bodyPr/>
                    <a:lstStyle/>
                    <a:p>
                      <a:endParaRPr lang="es-MX"/>
                    </a:p>
                  </a:txBody>
                  <a:tcPr/>
                </a:tc>
                <a:tc hMerge="1">
                  <a:txBody>
                    <a:bodyPr/>
                    <a:lstStyle/>
                    <a:p>
                      <a:endParaRPr lang="es-MX"/>
                    </a:p>
                  </a:txBody>
                  <a:tcPr/>
                </a:tc>
                <a:tc gridSpan="3">
                  <a:txBody>
                    <a:bodyPr/>
                    <a:lstStyle/>
                    <a:p>
                      <a:pPr algn="ctr" fontAlgn="ctr"/>
                      <a:r>
                        <a:rPr lang="es-MX" sz="700" b="1" i="0" u="none" strike="noStrike">
                          <a:effectLst/>
                          <a:latin typeface="Arial" panose="020B0604020202020204" pitchFamily="34" charset="0"/>
                        </a:rPr>
                        <a:t>DISPOSICIÓN FINAL</a:t>
                      </a:r>
                    </a:p>
                  </a:txBody>
                  <a:tcPr marL="6380" marR="6380" marT="63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hMerge="1">
                  <a:txBody>
                    <a:bodyPr/>
                    <a:lstStyle/>
                    <a:p>
                      <a:endParaRPr lang="es-MX"/>
                    </a:p>
                  </a:txBody>
                  <a:tcPr/>
                </a:tc>
                <a:tc hMerge="1">
                  <a:txBody>
                    <a:bodyPr/>
                    <a:lstStyle/>
                    <a:p>
                      <a:endParaRPr lang="es-MX"/>
                    </a:p>
                  </a:txBody>
                  <a:tcPr/>
                </a:tc>
                <a:tc vMerge="1">
                  <a:txBody>
                    <a:bodyPr/>
                    <a:lstStyle/>
                    <a:p>
                      <a:endParaRPr lang="es-MX"/>
                    </a:p>
                  </a:txBody>
                  <a:tcPr/>
                </a:tc>
                <a:extLst>
                  <a:ext uri="{0D108BD9-81ED-4DB2-BD59-A6C34878D82A}">
                    <a16:rowId xmlns:a16="http://schemas.microsoft.com/office/drawing/2014/main" val="1941256905"/>
                  </a:ext>
                </a:extLst>
              </a:tr>
              <a:tr h="1243614">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b"/>
                      <a:r>
                        <a:rPr lang="es-MX" sz="600" b="1" i="0" u="none" strike="noStrike">
                          <a:effectLst/>
                          <a:latin typeface="Arial" panose="020B0604020202020204" pitchFamily="34" charset="0"/>
                        </a:rPr>
                        <a:t>ADMINISTRATIVO</a:t>
                      </a:r>
                    </a:p>
                  </a:txBody>
                  <a:tcPr marL="6380" marR="6380" marT="6380" marB="0" vert="vert27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600" b="1" i="0" u="none" strike="noStrike">
                          <a:effectLst/>
                          <a:latin typeface="Arial" panose="020B0604020202020204" pitchFamily="34" charset="0"/>
                        </a:rPr>
                        <a:t>LEGAL</a:t>
                      </a:r>
                    </a:p>
                  </a:txBody>
                  <a:tcPr marL="6380" marR="6380" marT="6380"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600" b="1" i="0" u="none" strike="noStrike">
                          <a:effectLst/>
                          <a:latin typeface="Arial" panose="020B0604020202020204" pitchFamily="34" charset="0"/>
                        </a:rPr>
                        <a:t>FISCAL/CONTABLE</a:t>
                      </a:r>
                    </a:p>
                  </a:txBody>
                  <a:tcPr marL="6380" marR="6380" marT="6380" marB="0" vert="vert27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600" b="1" i="0" u="none" strike="noStrike">
                          <a:effectLst/>
                          <a:latin typeface="Arial" panose="020B0604020202020204" pitchFamily="34" charset="0"/>
                        </a:rPr>
                        <a:t>ARCHIVO DE TRÁMITE</a:t>
                      </a:r>
                    </a:p>
                  </a:txBody>
                  <a:tcPr marL="6380" marR="6380" marT="6380" marB="0" vert="vert27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600" b="1" i="0" u="none" strike="noStrike">
                          <a:effectLst/>
                          <a:latin typeface="Arial" panose="020B0604020202020204" pitchFamily="34" charset="0"/>
                        </a:rPr>
                        <a:t>ARCHIVO DE CONCENTRACIÓN</a:t>
                      </a:r>
                    </a:p>
                  </a:txBody>
                  <a:tcPr marL="6380" marR="6380" marT="6380"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ctr"/>
                      <a:r>
                        <a:rPr lang="es-MX" sz="600" b="1" i="0" u="none" strike="noStrike">
                          <a:effectLst/>
                          <a:latin typeface="Arial" panose="020B0604020202020204" pitchFamily="34" charset="0"/>
                        </a:rPr>
                        <a:t>PLAZO DE CONSERVACIÓN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700" b="1" i="0" u="none" strike="noStrike">
                          <a:effectLst/>
                          <a:latin typeface="Arial" panose="020B0604020202020204" pitchFamily="34" charset="0"/>
                        </a:rPr>
                        <a:t>ELIMINAR</a:t>
                      </a:r>
                    </a:p>
                  </a:txBody>
                  <a:tcPr marL="6380" marR="6380" marT="6380" marB="0" vert="vert27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700" b="1" i="0" u="none" strike="noStrike">
                          <a:effectLst/>
                          <a:latin typeface="Arial" panose="020B0604020202020204" pitchFamily="34" charset="0"/>
                        </a:rPr>
                        <a:t>TRANSFERIR (HISTÓRICO)</a:t>
                      </a:r>
                    </a:p>
                  </a:txBody>
                  <a:tcPr marL="6380" marR="6380" marT="6380"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ctr" fontAlgn="b"/>
                      <a:r>
                        <a:rPr lang="es-MX" sz="700" b="1" i="0" u="none" strike="noStrike">
                          <a:effectLst/>
                          <a:latin typeface="Arial" panose="020B0604020202020204" pitchFamily="34" charset="0"/>
                        </a:rPr>
                        <a:t>CONSERVACIÓN POR MUESTREO</a:t>
                      </a:r>
                    </a:p>
                  </a:txBody>
                  <a:tcPr marL="6380" marR="6380" marT="6380" marB="0" vert="vert27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vMerge="1">
                  <a:txBody>
                    <a:bodyPr/>
                    <a:lstStyle/>
                    <a:p>
                      <a:endParaRPr lang="es-MX"/>
                    </a:p>
                  </a:txBody>
                  <a:tcPr/>
                </a:tc>
                <a:extLst>
                  <a:ext uri="{0D108BD9-81ED-4DB2-BD59-A6C34878D82A}">
                    <a16:rowId xmlns:a16="http://schemas.microsoft.com/office/drawing/2014/main" val="500934854"/>
                  </a:ext>
                </a:extLst>
              </a:tr>
              <a:tr h="336112">
                <a:tc>
                  <a:txBody>
                    <a:bodyPr/>
                    <a:lstStyle/>
                    <a:p>
                      <a:pPr algn="l" fontAlgn="ctr"/>
                      <a:r>
                        <a:rPr lang="es-MX" sz="600" b="1" i="0" u="none" strike="noStrike">
                          <a:effectLst/>
                          <a:latin typeface="Arial" panose="020B0604020202020204" pitchFamily="34" charset="0"/>
                        </a:rPr>
                        <a:t>1S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es-MX" sz="600" b="1" i="0" u="none" strike="noStrike">
                          <a:effectLst/>
                          <a:latin typeface="Arial" panose="020B0604020202020204" pitchFamily="34" charset="0"/>
                        </a:rPr>
                        <a:t>PLENO</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es-MX" sz="700" b="1" i="0" u="none" strike="noStrike">
                          <a:effectLst/>
                          <a:latin typeface="Arial" panose="020B0604020202020204" pitchFamily="34" charset="0"/>
                        </a:rPr>
                        <a:t>1S.1</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1" i="0" u="none" strike="noStrike">
                          <a:effectLst/>
                          <a:latin typeface="Arial" panose="020B0604020202020204" pitchFamily="34" charset="0"/>
                        </a:rPr>
                        <a:t>SESIONES DEL PLENO</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X</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X</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 </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1</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3</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4</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 </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 </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s-MX" sz="700" b="0" i="0" u="none" strike="noStrike">
                          <a:effectLst/>
                          <a:latin typeface="Arial" panose="020B0604020202020204" pitchFamily="34" charset="0"/>
                        </a:rPr>
                        <a:t>X</a:t>
                      </a:r>
                    </a:p>
                  </a:txBody>
                  <a:tcPr marL="6380" marR="6380" marT="63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7402839"/>
                  </a:ext>
                </a:extLst>
              </a:tr>
              <a:tr h="184862">
                <a:tc>
                  <a:txBody>
                    <a:bodyPr/>
                    <a:lstStyle/>
                    <a:p>
                      <a:pPr algn="l" fontAlgn="ctr"/>
                      <a:r>
                        <a:rPr lang="es-MX" sz="500" b="0" i="0" u="none" strike="noStrike">
                          <a:effectLst/>
                          <a:latin typeface="Arial" panose="020B0604020202020204" pitchFamily="34" charset="0"/>
                        </a:rPr>
                        <a:t> </a:t>
                      </a:r>
                    </a:p>
                  </a:txBody>
                  <a:tcPr marL="6380" marR="6380" marT="63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MX" sz="700" b="0" i="0" u="none" strike="noStrike">
                          <a:effectLst/>
                          <a:latin typeface="Arial" panose="020B0604020202020204" pitchFamily="34" charset="0"/>
                        </a:rPr>
                        <a:t>1S.1.01</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0" i="0" u="none" strike="noStrike">
                          <a:effectLst/>
                          <a:latin typeface="Arial" panose="020B0604020202020204" pitchFamily="34" charset="0"/>
                        </a:rPr>
                        <a:t>CONVOCATORIAS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56785301"/>
                  </a:ext>
                </a:extLst>
              </a:tr>
              <a:tr h="184862">
                <a:tc>
                  <a:txBody>
                    <a:bodyPr/>
                    <a:lstStyle/>
                    <a:p>
                      <a:pPr algn="l" fontAlgn="ctr"/>
                      <a:r>
                        <a:rPr lang="es-MX" sz="500" b="0" i="0" u="none" strike="noStrike">
                          <a:effectLst/>
                          <a:latin typeface="Arial" panose="020B0604020202020204" pitchFamily="34" charset="0"/>
                        </a:rPr>
                        <a:t> </a:t>
                      </a:r>
                    </a:p>
                  </a:txBody>
                  <a:tcPr marL="6380" marR="6380" marT="63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MX" sz="700" b="0" i="0" u="none" strike="noStrike">
                          <a:effectLst/>
                          <a:latin typeface="Arial" panose="020B0604020202020204" pitchFamily="34" charset="0"/>
                        </a:rPr>
                        <a:t>1S.1.02</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0" i="0" u="none" strike="noStrike">
                          <a:effectLst/>
                          <a:latin typeface="Arial" panose="020B0604020202020204" pitchFamily="34" charset="0"/>
                        </a:rPr>
                        <a:t>LIBROS DE ACTAS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3</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6</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9</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2959882"/>
                  </a:ext>
                </a:extLst>
              </a:tr>
              <a:tr h="289397">
                <a:tc>
                  <a:txBody>
                    <a:bodyPr/>
                    <a:lstStyle/>
                    <a:p>
                      <a:pPr algn="l" fontAlgn="ctr"/>
                      <a:r>
                        <a:rPr lang="es-MX" sz="500" b="0" i="0" u="none" strike="noStrike">
                          <a:effectLst/>
                          <a:latin typeface="Arial" panose="020B0604020202020204" pitchFamily="34" charset="0"/>
                        </a:rPr>
                        <a:t> </a:t>
                      </a:r>
                    </a:p>
                  </a:txBody>
                  <a:tcPr marL="6380" marR="6380" marT="63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MX" sz="700" b="0" i="0" u="none" strike="noStrike">
                          <a:effectLst/>
                          <a:latin typeface="Arial" panose="020B0604020202020204" pitchFamily="34" charset="0"/>
                        </a:rPr>
                        <a:t>1S.1.03</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0" i="0" u="none" strike="noStrike">
                          <a:effectLst/>
                          <a:latin typeface="Arial" panose="020B0604020202020204" pitchFamily="34" charset="0"/>
                        </a:rPr>
                        <a:t>VERSIÓN ESTENOGRÁFICA DE LAS SESIONES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3</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6</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9</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041037"/>
                  </a:ext>
                </a:extLst>
              </a:tr>
              <a:tr h="327708">
                <a:tc>
                  <a:txBody>
                    <a:bodyPr/>
                    <a:lstStyle/>
                    <a:p>
                      <a:pPr algn="l" fontAlgn="ctr"/>
                      <a:r>
                        <a:rPr lang="es-MX" sz="500" b="0" i="0" u="none" strike="noStrike">
                          <a:effectLst/>
                          <a:latin typeface="Arial" panose="020B0604020202020204" pitchFamily="34" charset="0"/>
                        </a:rPr>
                        <a:t> </a:t>
                      </a:r>
                    </a:p>
                  </a:txBody>
                  <a:tcPr marL="6380" marR="6380" marT="63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MX" sz="500" b="0" i="0" u="none" strike="noStrike">
                        <a:effectLst/>
                        <a:latin typeface="Arial" panose="020B0604020202020204" pitchFamily="34" charset="0"/>
                      </a:endParaRP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s-MX" sz="700" b="0" i="0" u="none" strike="noStrike">
                          <a:effectLst/>
                          <a:latin typeface="Arial" panose="020B0604020202020204" pitchFamily="34" charset="0"/>
                        </a:rPr>
                        <a:t>1S.1.04</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0" i="0" u="none" strike="noStrike">
                          <a:effectLst/>
                          <a:latin typeface="Arial" panose="020B0604020202020204" pitchFamily="34" charset="0"/>
                        </a:rPr>
                        <a:t>ACUERDOS APROBADOS POR EL PLENO</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3</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5</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8</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53731"/>
                  </a:ext>
                </a:extLst>
              </a:tr>
              <a:tr h="689029">
                <a:tc>
                  <a:txBody>
                    <a:bodyPr/>
                    <a:lstStyle/>
                    <a:p>
                      <a:pPr algn="l" fontAlgn="ctr"/>
                      <a:r>
                        <a:rPr lang="es-MX" sz="600" b="1" i="0" u="none" strike="noStrike">
                          <a:effectLst/>
                          <a:latin typeface="Arial" panose="020B0604020202020204" pitchFamily="34" charset="0"/>
                        </a:rPr>
                        <a:t>2S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es-MX" sz="600" b="1" i="0" u="none" strike="noStrike">
                          <a:effectLst/>
                          <a:latin typeface="Arial" panose="020B0604020202020204" pitchFamily="34" charset="0"/>
                        </a:rPr>
                        <a:t>ACCESO A LA INFORMACIÓN Y PROTECCIÓN DE DATOS PERSONALES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ctr"/>
                      <a:r>
                        <a:rPr lang="es-MX" sz="700" b="1" i="0" u="none" strike="noStrike">
                          <a:effectLst/>
                          <a:latin typeface="Arial" panose="020B0604020202020204" pitchFamily="34" charset="0"/>
                        </a:rPr>
                        <a:t>2S.1</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1" i="0" u="none" strike="noStrike">
                          <a:effectLst/>
                          <a:latin typeface="Arial" panose="020B0604020202020204" pitchFamily="34" charset="0"/>
                        </a:rPr>
                        <a:t>DISPOSICIONES EN MATERIA DE ACCESO A LA INFORMACIÓN Y PROTECCIÓN DE DATOS PERSONALES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7</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5</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12</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710559"/>
                  </a:ext>
                </a:extLst>
              </a:tr>
              <a:tr h="588196">
                <a:tc>
                  <a:txBody>
                    <a:bodyPr/>
                    <a:lstStyle/>
                    <a:p>
                      <a:pPr algn="l" fontAlgn="ctr"/>
                      <a:r>
                        <a:rPr lang="es-MX" sz="500" b="0" i="0" u="none" strike="noStrike">
                          <a:effectLst/>
                          <a:latin typeface="Arial" panose="020B0604020202020204" pitchFamily="34" charset="0"/>
                        </a:rPr>
                        <a:t> </a:t>
                      </a:r>
                    </a:p>
                  </a:txBody>
                  <a:tcPr marL="6380" marR="6380" marT="638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5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1" i="0" u="none" strike="noStrike">
                          <a:effectLst/>
                          <a:latin typeface="Arial" panose="020B0604020202020204" pitchFamily="34" charset="0"/>
                        </a:rPr>
                        <a:t>2S.2</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1" i="0" u="none" strike="noStrike">
                          <a:effectLst/>
                          <a:latin typeface="Arial" panose="020B0604020202020204" pitchFamily="34" charset="0"/>
                        </a:rPr>
                        <a:t>CONSULTA, ASESORÍA Y ORIENTACIÓN  A SUJETOS OBLIGADOS Y PARTICULARES</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1</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2</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3</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X</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MX" sz="700" b="0" i="0" u="none" strike="noStrike">
                          <a:effectLst/>
                          <a:latin typeface="Arial" panose="020B0604020202020204" pitchFamily="34" charset="0"/>
                        </a:rPr>
                        <a:t> </a:t>
                      </a:r>
                    </a:p>
                  </a:txBody>
                  <a:tcPr marL="6380" marR="6380" marT="63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MX" sz="700" b="0" i="0" u="none" strike="noStrike" dirty="0" err="1">
                          <a:effectLst/>
                          <a:latin typeface="Arial" panose="020B0604020202020204" pitchFamily="34" charset="0"/>
                        </a:rPr>
                        <a:t>podria</a:t>
                      </a:r>
                      <a:r>
                        <a:rPr lang="es-MX" sz="700" b="0" i="0" u="none" strike="noStrike" dirty="0">
                          <a:effectLst/>
                          <a:latin typeface="Arial" panose="020B0604020202020204" pitchFamily="34" charset="0"/>
                        </a:rPr>
                        <a:t> contener </a:t>
                      </a:r>
                      <a:r>
                        <a:rPr lang="es-MX" sz="700" b="0" i="0" u="none" strike="noStrike" dirty="0" err="1">
                          <a:effectLst/>
                          <a:latin typeface="Arial" panose="020B0604020202020204" pitchFamily="34" charset="0"/>
                        </a:rPr>
                        <a:t>informacion</a:t>
                      </a:r>
                      <a:r>
                        <a:rPr lang="es-MX" sz="700" b="0" i="0" u="none" strike="noStrike" dirty="0">
                          <a:effectLst/>
                          <a:latin typeface="Arial" panose="020B0604020202020204" pitchFamily="34" charset="0"/>
                        </a:rPr>
                        <a:t> confidencial </a:t>
                      </a:r>
                    </a:p>
                  </a:txBody>
                  <a:tcPr marL="6380" marR="6380" marT="638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559370"/>
                  </a:ext>
                </a:extLst>
              </a:tr>
            </a:tbl>
          </a:graphicData>
        </a:graphic>
      </p:graphicFrame>
    </p:spTree>
    <p:extLst>
      <p:ext uri="{BB962C8B-B14F-4D97-AF65-F5344CB8AC3E}">
        <p14:creationId xmlns:p14="http://schemas.microsoft.com/office/powerpoint/2010/main" val="242019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Inventarios documentales</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400" dirty="0">
                <a:latin typeface="Arial" panose="020B0604020202020204" pitchFamily="34" charset="0"/>
                <a:cs typeface="Arial" panose="020B0604020202020204" pitchFamily="34" charset="0"/>
              </a:rPr>
              <a:t>¿Cuántos tipos de inventarios hay en un archivo?</a:t>
            </a:r>
          </a:p>
          <a:p>
            <a:r>
              <a:rPr lang="es-MX" sz="2400" dirty="0">
                <a:latin typeface="Arial" panose="020B0604020202020204" pitchFamily="34" charset="0"/>
                <a:cs typeface="Arial" panose="020B0604020202020204" pitchFamily="34" charset="0"/>
              </a:rPr>
              <a:t>¿Quiénes intervienen en su elaboración?</a:t>
            </a:r>
          </a:p>
          <a:p>
            <a:r>
              <a:rPr lang="es-MX" sz="2400" dirty="0">
                <a:latin typeface="Arial" panose="020B0604020202020204" pitchFamily="34" charset="0"/>
                <a:cs typeface="Arial" panose="020B0604020202020204" pitchFamily="34" charset="0"/>
              </a:rPr>
              <a:t>¿Qué elementos debe contener un inventario documental?</a:t>
            </a:r>
          </a:p>
          <a:p>
            <a:r>
              <a:rPr lang="es-MX" sz="2400" dirty="0">
                <a:latin typeface="Arial" panose="020B0604020202020204" pitchFamily="34" charset="0"/>
                <a:cs typeface="Arial" panose="020B0604020202020204" pitchFamily="34" charset="0"/>
              </a:rPr>
              <a:t>¿Para que nos sirve?</a:t>
            </a:r>
          </a:p>
          <a:p>
            <a:r>
              <a:rPr lang="es-MX" sz="2400" dirty="0">
                <a:latin typeface="Arial" panose="020B0604020202020204" pitchFamily="34" charset="0"/>
                <a:cs typeface="Arial" panose="020B0604020202020204" pitchFamily="34" charset="0"/>
              </a:rPr>
              <a:t>¿Cuándo se actualiza?</a:t>
            </a:r>
            <a:endParaRPr lang="es-MX" sz="2400" dirty="0"/>
          </a:p>
        </p:txBody>
      </p:sp>
    </p:spTree>
    <p:extLst>
      <p:ext uri="{BB962C8B-B14F-4D97-AF65-F5344CB8AC3E}">
        <p14:creationId xmlns:p14="http://schemas.microsoft.com/office/powerpoint/2010/main" val="1700859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679266"/>
          </a:xfrm>
        </p:spPr>
        <p:txBody>
          <a:bodyPr>
            <a:normAutofit fontScale="90000"/>
          </a:bodyPr>
          <a:lstStyle/>
          <a:p>
            <a:pPr algn="ctr"/>
            <a:r>
              <a:rPr lang="es-MX" sz="2700" b="1" dirty="0">
                <a:latin typeface="Arial" panose="020B0604020202020204" pitchFamily="34" charset="0"/>
                <a:cs typeface="Arial" panose="020B0604020202020204" pitchFamily="34" charset="0"/>
              </a:rPr>
              <a:t>Inventarios documentales</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698171"/>
            <a:ext cx="8915399" cy="4205491"/>
          </a:xfrm>
        </p:spPr>
        <p:txBody>
          <a:bodyPr>
            <a:normAutofit/>
          </a:bodyPr>
          <a:lstStyle/>
          <a:p>
            <a:endParaRPr lang="es-MX" sz="2400" dirty="0"/>
          </a:p>
        </p:txBody>
      </p:sp>
      <p:graphicFrame>
        <p:nvGraphicFramePr>
          <p:cNvPr id="4" name="Tabla 3"/>
          <p:cNvGraphicFramePr>
            <a:graphicFrameLocks noGrp="1"/>
          </p:cNvGraphicFramePr>
          <p:nvPr>
            <p:extLst>
              <p:ext uri="{D42A27DB-BD31-4B8C-83A1-F6EECF244321}">
                <p14:modId xmlns:p14="http://schemas.microsoft.com/office/powerpoint/2010/main" val="977947614"/>
              </p:ext>
            </p:extLst>
          </p:nvPr>
        </p:nvGraphicFramePr>
        <p:xfrm>
          <a:off x="2582177" y="1828801"/>
          <a:ext cx="8929472" cy="3827417"/>
        </p:xfrm>
        <a:graphic>
          <a:graphicData uri="http://schemas.openxmlformats.org/drawingml/2006/table">
            <a:tbl>
              <a:tblPr>
                <a:tableStyleId>{5C22544A-7EE6-4342-B048-85BDC9FD1C3A}</a:tableStyleId>
              </a:tblPr>
              <a:tblGrid>
                <a:gridCol w="1144365">
                  <a:extLst>
                    <a:ext uri="{9D8B030D-6E8A-4147-A177-3AD203B41FA5}">
                      <a16:colId xmlns:a16="http://schemas.microsoft.com/office/drawing/2014/main" val="3136954765"/>
                    </a:ext>
                  </a:extLst>
                </a:gridCol>
                <a:gridCol w="548199">
                  <a:extLst>
                    <a:ext uri="{9D8B030D-6E8A-4147-A177-3AD203B41FA5}">
                      <a16:colId xmlns:a16="http://schemas.microsoft.com/office/drawing/2014/main" val="3323925406"/>
                    </a:ext>
                  </a:extLst>
                </a:gridCol>
                <a:gridCol w="950211">
                  <a:extLst>
                    <a:ext uri="{9D8B030D-6E8A-4147-A177-3AD203B41FA5}">
                      <a16:colId xmlns:a16="http://schemas.microsoft.com/office/drawing/2014/main" val="1641800835"/>
                    </a:ext>
                  </a:extLst>
                </a:gridCol>
                <a:gridCol w="39172">
                  <a:extLst>
                    <a:ext uri="{9D8B030D-6E8A-4147-A177-3AD203B41FA5}">
                      <a16:colId xmlns:a16="http://schemas.microsoft.com/office/drawing/2014/main" val="2390562751"/>
                    </a:ext>
                  </a:extLst>
                </a:gridCol>
                <a:gridCol w="1665154">
                  <a:extLst>
                    <a:ext uri="{9D8B030D-6E8A-4147-A177-3AD203B41FA5}">
                      <a16:colId xmlns:a16="http://schemas.microsoft.com/office/drawing/2014/main" val="2712258459"/>
                    </a:ext>
                  </a:extLst>
                </a:gridCol>
                <a:gridCol w="548199">
                  <a:extLst>
                    <a:ext uri="{9D8B030D-6E8A-4147-A177-3AD203B41FA5}">
                      <a16:colId xmlns:a16="http://schemas.microsoft.com/office/drawing/2014/main" val="893405915"/>
                    </a:ext>
                  </a:extLst>
                </a:gridCol>
                <a:gridCol w="548199">
                  <a:extLst>
                    <a:ext uri="{9D8B030D-6E8A-4147-A177-3AD203B41FA5}">
                      <a16:colId xmlns:a16="http://schemas.microsoft.com/office/drawing/2014/main" val="3245434539"/>
                    </a:ext>
                  </a:extLst>
                </a:gridCol>
                <a:gridCol w="39172">
                  <a:extLst>
                    <a:ext uri="{9D8B030D-6E8A-4147-A177-3AD203B41FA5}">
                      <a16:colId xmlns:a16="http://schemas.microsoft.com/office/drawing/2014/main" val="1145625525"/>
                    </a:ext>
                  </a:extLst>
                </a:gridCol>
                <a:gridCol w="705806">
                  <a:extLst>
                    <a:ext uri="{9D8B030D-6E8A-4147-A177-3AD203B41FA5}">
                      <a16:colId xmlns:a16="http://schemas.microsoft.com/office/drawing/2014/main" val="3819080281"/>
                    </a:ext>
                  </a:extLst>
                </a:gridCol>
                <a:gridCol w="548199">
                  <a:extLst>
                    <a:ext uri="{9D8B030D-6E8A-4147-A177-3AD203B41FA5}">
                      <a16:colId xmlns:a16="http://schemas.microsoft.com/office/drawing/2014/main" val="3877946289"/>
                    </a:ext>
                  </a:extLst>
                </a:gridCol>
                <a:gridCol w="548199">
                  <a:extLst>
                    <a:ext uri="{9D8B030D-6E8A-4147-A177-3AD203B41FA5}">
                      <a16:colId xmlns:a16="http://schemas.microsoft.com/office/drawing/2014/main" val="2117073638"/>
                    </a:ext>
                  </a:extLst>
                </a:gridCol>
                <a:gridCol w="548199">
                  <a:extLst>
                    <a:ext uri="{9D8B030D-6E8A-4147-A177-3AD203B41FA5}">
                      <a16:colId xmlns:a16="http://schemas.microsoft.com/office/drawing/2014/main" val="3969434727"/>
                    </a:ext>
                  </a:extLst>
                </a:gridCol>
                <a:gridCol w="548199">
                  <a:extLst>
                    <a:ext uri="{9D8B030D-6E8A-4147-A177-3AD203B41FA5}">
                      <a16:colId xmlns:a16="http://schemas.microsoft.com/office/drawing/2014/main" val="1740686907"/>
                    </a:ext>
                  </a:extLst>
                </a:gridCol>
                <a:gridCol w="548199">
                  <a:extLst>
                    <a:ext uri="{9D8B030D-6E8A-4147-A177-3AD203B41FA5}">
                      <a16:colId xmlns:a16="http://schemas.microsoft.com/office/drawing/2014/main" val="1727077689"/>
                    </a:ext>
                  </a:extLst>
                </a:gridCol>
              </a:tblGrid>
              <a:tr h="193896">
                <a:tc gridSpan="14">
                  <a:txBody>
                    <a:bodyPr/>
                    <a:lstStyle/>
                    <a:p>
                      <a:pPr algn="ctr" fontAlgn="b"/>
                      <a:r>
                        <a:rPr lang="es-MX" sz="800" u="none" strike="noStrike">
                          <a:effectLst/>
                        </a:rPr>
                        <a:t>INVENTARIO DOCUMENTAL</a:t>
                      </a:r>
                      <a:endParaRPr lang="es-MX" sz="800" b="1"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758783033"/>
                  </a:ext>
                </a:extLst>
              </a:tr>
              <a:tr h="504128">
                <a:tc>
                  <a:txBody>
                    <a:bodyPr/>
                    <a:lstStyle/>
                    <a:p>
                      <a:pPr algn="l" fontAlgn="b"/>
                      <a:r>
                        <a:rPr lang="es-MX" sz="1000" u="none" strike="noStrike">
                          <a:effectLst/>
                        </a:rPr>
                        <a:t>Unidad Administrativa:</a:t>
                      </a:r>
                      <a:endParaRPr lang="es-MX" sz="1000" b="0" i="0" u="none" strike="noStrike">
                        <a:solidFill>
                          <a:srgbClr val="000000"/>
                        </a:solidFill>
                        <a:effectLst/>
                        <a:latin typeface="Calibri" panose="020F0502020204030204" pitchFamily="34" charset="0"/>
                      </a:endParaRPr>
                    </a:p>
                  </a:txBody>
                  <a:tcPr marL="6886" marR="6886" marT="6886" marB="0" anchor="b"/>
                </a:tc>
                <a:tc gridSpan="13">
                  <a:txBody>
                    <a:bodyPr/>
                    <a:lstStyle/>
                    <a:p>
                      <a:pPr algn="ctr" fontAlgn="b"/>
                      <a:endParaRPr lang="es-MX" sz="1400" b="1"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484774007"/>
                  </a:ext>
                </a:extLst>
              </a:tr>
              <a:tr h="867949">
                <a:tc>
                  <a:txBody>
                    <a:bodyPr/>
                    <a:lstStyle/>
                    <a:p>
                      <a:pPr algn="l" fontAlgn="b"/>
                      <a:r>
                        <a:rPr lang="es-MX" sz="1000" u="none" strike="noStrike">
                          <a:effectLst/>
                        </a:rPr>
                        <a:t>Área de procedencia de la documentación:</a:t>
                      </a:r>
                      <a:endParaRPr lang="es-MX" sz="1000" b="0" i="0" u="none" strike="noStrike">
                        <a:solidFill>
                          <a:srgbClr val="000000"/>
                        </a:solidFill>
                        <a:effectLst/>
                        <a:latin typeface="Calibri" panose="020F0502020204030204" pitchFamily="34" charset="0"/>
                      </a:endParaRPr>
                    </a:p>
                  </a:txBody>
                  <a:tcPr marL="6886" marR="6886" marT="6886" marB="0" anchor="b"/>
                </a:tc>
                <a:tc gridSpan="13">
                  <a:txBody>
                    <a:bodyPr/>
                    <a:lstStyle/>
                    <a:p>
                      <a:pPr algn="ctr" fontAlgn="b"/>
                      <a:endParaRPr lang="es-MX" sz="1400" b="1"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263894853"/>
                  </a:ext>
                </a:extLst>
              </a:tr>
              <a:tr h="271454">
                <a:tc>
                  <a:txBody>
                    <a:bodyPr/>
                    <a:lstStyle/>
                    <a:p>
                      <a:pPr algn="l" fontAlgn="b"/>
                      <a:r>
                        <a:rPr lang="es-MX" sz="1000" u="none" strike="noStrike">
                          <a:effectLst/>
                        </a:rPr>
                        <a:t>Fondo:</a:t>
                      </a:r>
                      <a:endParaRPr lang="es-MX" sz="1000" b="0" i="0" u="none" strike="noStrike">
                        <a:solidFill>
                          <a:srgbClr val="000000"/>
                        </a:solidFill>
                        <a:effectLst/>
                        <a:latin typeface="Calibri" panose="020F0502020204030204" pitchFamily="34" charset="0"/>
                      </a:endParaRPr>
                    </a:p>
                  </a:txBody>
                  <a:tcPr marL="6886" marR="6886" marT="6886" marB="0" anchor="b"/>
                </a:tc>
                <a:tc gridSpan="13">
                  <a:txBody>
                    <a:bodyPr/>
                    <a:lstStyle/>
                    <a:p>
                      <a:pPr algn="ctr" fontAlgn="b"/>
                      <a:endParaRPr lang="es-MX" sz="1200" b="1"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312573233"/>
                  </a:ext>
                </a:extLst>
              </a:tr>
              <a:tr h="438822">
                <a:tc>
                  <a:txBody>
                    <a:bodyPr/>
                    <a:lstStyle/>
                    <a:p>
                      <a:pPr algn="l" fontAlgn="b"/>
                      <a:r>
                        <a:rPr lang="es-MX" sz="1000" u="none" strike="noStrike">
                          <a:effectLst/>
                        </a:rPr>
                        <a:t>Sección documental:</a:t>
                      </a:r>
                      <a:endParaRPr lang="es-MX" sz="1000" b="0" i="0" u="none" strike="noStrike">
                        <a:solidFill>
                          <a:srgbClr val="000000"/>
                        </a:solidFill>
                        <a:effectLst/>
                        <a:latin typeface="Calibri" panose="020F0502020204030204" pitchFamily="34" charset="0"/>
                      </a:endParaRPr>
                    </a:p>
                  </a:txBody>
                  <a:tcPr marL="6886" marR="6886" marT="6886" marB="0" anchor="b"/>
                </a:tc>
                <a:tc gridSpan="13">
                  <a:txBody>
                    <a:bodyPr/>
                    <a:lstStyle/>
                    <a:p>
                      <a:pPr algn="ctr" fontAlgn="b"/>
                      <a:endParaRPr lang="es-MX" sz="800" b="0"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282773507"/>
                  </a:ext>
                </a:extLst>
              </a:tr>
              <a:tr h="252065">
                <a:tc>
                  <a:txBody>
                    <a:bodyPr/>
                    <a:lstStyle/>
                    <a:p>
                      <a:pPr algn="l" fontAlgn="b"/>
                      <a:r>
                        <a:rPr lang="es-MX" sz="1000" u="none" strike="noStrike">
                          <a:effectLst/>
                        </a:rPr>
                        <a:t>Serie documental:</a:t>
                      </a:r>
                      <a:endParaRPr lang="es-MX" sz="1000" b="0" i="0" u="none" strike="noStrike">
                        <a:solidFill>
                          <a:srgbClr val="000000"/>
                        </a:solidFill>
                        <a:effectLst/>
                        <a:latin typeface="Calibri" panose="020F0502020204030204" pitchFamily="34" charset="0"/>
                      </a:endParaRPr>
                    </a:p>
                  </a:txBody>
                  <a:tcPr marL="6886" marR="6886" marT="6886" marB="0" anchor="b"/>
                </a:tc>
                <a:tc gridSpan="13">
                  <a:txBody>
                    <a:bodyPr/>
                    <a:lstStyle/>
                    <a:p>
                      <a:pPr algn="ctr" fontAlgn="b"/>
                      <a:endParaRPr lang="es-MX" sz="800" b="0" i="0" u="none" strike="noStrike">
                        <a:solidFill>
                          <a:srgbClr val="000000"/>
                        </a:solidFill>
                        <a:effectLst/>
                        <a:latin typeface="Calibri" panose="020F0502020204030204" pitchFamily="34" charset="0"/>
                      </a:endParaRPr>
                    </a:p>
                  </a:txBody>
                  <a:tcPr marL="6886" marR="6886" marT="6886" marB="0" anchor="b"/>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471444812"/>
                  </a:ext>
                </a:extLst>
              </a:tr>
              <a:tr h="193896">
                <a:tc rowSpan="2">
                  <a:txBody>
                    <a:bodyPr/>
                    <a:lstStyle/>
                    <a:p>
                      <a:pPr algn="ctr" fontAlgn="ctr"/>
                      <a:r>
                        <a:rPr lang="es-MX" sz="700" u="none" strike="noStrike">
                          <a:effectLst/>
                        </a:rPr>
                        <a:t>No. Consecutivo</a:t>
                      </a:r>
                      <a:endParaRPr lang="es-MX" sz="700" b="0" i="0" u="none" strike="noStrike">
                        <a:solidFill>
                          <a:srgbClr val="000000"/>
                        </a:solidFill>
                        <a:effectLst/>
                        <a:latin typeface="Calibri" panose="020F0502020204030204" pitchFamily="34" charset="0"/>
                      </a:endParaRPr>
                    </a:p>
                  </a:txBody>
                  <a:tcPr marL="6886" marR="6886" marT="6886" marB="0" anchor="ctr"/>
                </a:tc>
                <a:tc rowSpan="2">
                  <a:txBody>
                    <a:bodyPr/>
                    <a:lstStyle/>
                    <a:p>
                      <a:pPr algn="ctr" fontAlgn="ctr"/>
                      <a:r>
                        <a:rPr lang="es-MX" sz="800" u="none" strike="noStrike">
                          <a:effectLst/>
                        </a:rPr>
                        <a:t>Codigo</a:t>
                      </a:r>
                      <a:endParaRPr lang="es-MX" sz="800" b="0" i="0" u="none" strike="noStrike">
                        <a:solidFill>
                          <a:srgbClr val="000000"/>
                        </a:solidFill>
                        <a:effectLst/>
                        <a:latin typeface="Calibri" panose="020F0502020204030204" pitchFamily="34" charset="0"/>
                      </a:endParaRPr>
                    </a:p>
                  </a:txBody>
                  <a:tcPr marL="6886" marR="6886" marT="6886" marB="0" anchor="ctr"/>
                </a:tc>
                <a:tc rowSpan="2">
                  <a:txBody>
                    <a:bodyPr/>
                    <a:lstStyle/>
                    <a:p>
                      <a:pPr algn="ctr" fontAlgn="ctr"/>
                      <a:r>
                        <a:rPr lang="es-MX" sz="800" u="none" strike="noStrike">
                          <a:effectLst/>
                        </a:rPr>
                        <a:t>No. Expediente</a:t>
                      </a:r>
                      <a:endParaRPr lang="es-MX" sz="800" b="0" i="0" u="none" strike="noStrike">
                        <a:solidFill>
                          <a:srgbClr val="000000"/>
                        </a:solidFill>
                        <a:effectLst/>
                        <a:latin typeface="Calibri" panose="020F0502020204030204" pitchFamily="34" charset="0"/>
                      </a:endParaRPr>
                    </a:p>
                  </a:txBody>
                  <a:tcPr marL="6886" marR="6886" marT="6886" marB="0" anchor="ctr"/>
                </a:tc>
                <a:tc rowSpan="2">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rowSpan="2">
                  <a:txBody>
                    <a:bodyPr/>
                    <a:lstStyle/>
                    <a:p>
                      <a:pPr algn="ctr" fontAlgn="ctr"/>
                      <a:r>
                        <a:rPr lang="es-MX" sz="800" u="none" strike="noStrike">
                          <a:effectLst/>
                        </a:rPr>
                        <a:t>Descripcion </a:t>
                      </a:r>
                      <a:endParaRPr lang="es-MX" sz="800" b="0" i="0" u="none" strike="noStrike">
                        <a:solidFill>
                          <a:srgbClr val="000000"/>
                        </a:solidFill>
                        <a:effectLst/>
                        <a:latin typeface="Calibri" panose="020F0502020204030204" pitchFamily="34" charset="0"/>
                      </a:endParaRPr>
                    </a:p>
                  </a:txBody>
                  <a:tcPr marL="6886" marR="6886" marT="6886" marB="0" anchor="ctr"/>
                </a:tc>
                <a:tc gridSpan="2">
                  <a:txBody>
                    <a:bodyPr/>
                    <a:lstStyle/>
                    <a:p>
                      <a:pPr algn="ctr" fontAlgn="ctr"/>
                      <a:r>
                        <a:rPr lang="es-MX" sz="800" u="none" strike="noStrike">
                          <a:effectLst/>
                        </a:rPr>
                        <a:t>Periodo de tramite</a:t>
                      </a:r>
                      <a:endParaRPr lang="es-MX" sz="800" b="0" i="0" u="none" strike="noStrike">
                        <a:solidFill>
                          <a:srgbClr val="000000"/>
                        </a:solidFill>
                        <a:effectLst/>
                        <a:latin typeface="Calibri" panose="020F0502020204030204" pitchFamily="34" charset="0"/>
                      </a:endParaRPr>
                    </a:p>
                  </a:txBody>
                  <a:tcPr marL="6886" marR="6886" marT="6886" marB="0" anchor="ctr"/>
                </a:tc>
                <a:tc hMerge="1">
                  <a:txBody>
                    <a:bodyPr/>
                    <a:lstStyle/>
                    <a:p>
                      <a:endParaRPr lang="es-MX"/>
                    </a:p>
                  </a:txBody>
                  <a:tcP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gridSpan="3">
                  <a:txBody>
                    <a:bodyPr/>
                    <a:lstStyle/>
                    <a:p>
                      <a:pPr algn="ctr" fontAlgn="ctr"/>
                      <a:r>
                        <a:rPr lang="es-MX" sz="800" u="none" strike="noStrike">
                          <a:effectLst/>
                        </a:rPr>
                        <a:t>Valores documentales</a:t>
                      </a:r>
                      <a:endParaRPr lang="es-MX" sz="800" b="0" i="0" u="none" strike="noStrike">
                        <a:solidFill>
                          <a:srgbClr val="000000"/>
                        </a:solidFill>
                        <a:effectLst/>
                        <a:latin typeface="Calibri" panose="020F0502020204030204" pitchFamily="34" charset="0"/>
                      </a:endParaRPr>
                    </a:p>
                  </a:txBody>
                  <a:tcPr marL="6886" marR="6886" marT="6886" marB="0" anchor="ctr"/>
                </a:tc>
                <a:tc hMerge="1">
                  <a:txBody>
                    <a:bodyPr/>
                    <a:lstStyle/>
                    <a:p>
                      <a:endParaRPr lang="es-MX"/>
                    </a:p>
                  </a:txBody>
                  <a:tcPr/>
                </a:tc>
                <a:tc hMerge="1">
                  <a:txBody>
                    <a:bodyPr/>
                    <a:lstStyle/>
                    <a:p>
                      <a:endParaRPr lang="es-MX"/>
                    </a:p>
                  </a:txBody>
                  <a:tcPr/>
                </a:tc>
                <a:tc gridSpan="3">
                  <a:txBody>
                    <a:bodyPr/>
                    <a:lstStyle/>
                    <a:p>
                      <a:pPr algn="ctr" fontAlgn="ctr"/>
                      <a:r>
                        <a:rPr lang="es-MX" sz="800" u="none" strike="noStrike">
                          <a:effectLst/>
                        </a:rPr>
                        <a:t>Plazos de conservacón</a:t>
                      </a:r>
                      <a:endParaRPr lang="es-MX" sz="800" b="0" i="0" u="none" strike="noStrike">
                        <a:solidFill>
                          <a:srgbClr val="000000"/>
                        </a:solidFill>
                        <a:effectLst/>
                        <a:latin typeface="Calibri" panose="020F0502020204030204" pitchFamily="34" charset="0"/>
                      </a:endParaRPr>
                    </a:p>
                  </a:txBody>
                  <a:tcPr marL="6886" marR="6886" marT="6886"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095947171"/>
                  </a:ext>
                </a:extLst>
              </a:tr>
              <a:tr h="397487">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ctr"/>
                      <a:r>
                        <a:rPr lang="es-MX" sz="800" u="none" strike="noStrike">
                          <a:effectLst/>
                        </a:rPr>
                        <a:t>Apertura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Cierre</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Admimistrativo</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Legal</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Contable</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AT</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AC</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Total de años</a:t>
                      </a:r>
                      <a:endParaRPr lang="es-MX" sz="800" b="0" i="0" u="none" strike="noStrike">
                        <a:solidFill>
                          <a:srgbClr val="000000"/>
                        </a:solidFill>
                        <a:effectLst/>
                        <a:latin typeface="Calibri" panose="020F0502020204030204" pitchFamily="34" charset="0"/>
                      </a:endParaRPr>
                    </a:p>
                  </a:txBody>
                  <a:tcPr marL="6886" marR="6886" marT="6886" marB="0" anchor="ctr"/>
                </a:tc>
                <a:extLst>
                  <a:ext uri="{0D108BD9-81ED-4DB2-BD59-A6C34878D82A}">
                    <a16:rowId xmlns:a16="http://schemas.microsoft.com/office/drawing/2014/main" val="1500855891"/>
                  </a:ext>
                </a:extLst>
              </a:tr>
              <a:tr h="707720">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l"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a:effectLst/>
                        </a:rPr>
                        <a:t> </a:t>
                      </a:r>
                      <a:endParaRPr lang="es-MX" sz="800" b="0" i="0" u="none" strike="noStrike">
                        <a:solidFill>
                          <a:srgbClr val="000000"/>
                        </a:solidFill>
                        <a:effectLst/>
                        <a:latin typeface="Calibri" panose="020F0502020204030204" pitchFamily="34" charset="0"/>
                      </a:endParaRPr>
                    </a:p>
                  </a:txBody>
                  <a:tcPr marL="6886" marR="6886" marT="6886" marB="0" anchor="ctr"/>
                </a:tc>
                <a:tc>
                  <a:txBody>
                    <a:bodyPr/>
                    <a:lstStyle/>
                    <a:p>
                      <a:pPr algn="ctr" fontAlgn="ctr"/>
                      <a:r>
                        <a:rPr lang="es-MX" sz="800" u="none" strike="noStrike" dirty="0">
                          <a:effectLst/>
                        </a:rPr>
                        <a:t> </a:t>
                      </a:r>
                      <a:endParaRPr lang="es-MX" sz="800" b="0" i="0" u="none" strike="noStrike" dirty="0">
                        <a:solidFill>
                          <a:srgbClr val="000000"/>
                        </a:solidFill>
                        <a:effectLst/>
                        <a:latin typeface="Calibri" panose="020F0502020204030204" pitchFamily="34" charset="0"/>
                      </a:endParaRPr>
                    </a:p>
                  </a:txBody>
                  <a:tcPr marL="6886" marR="6886" marT="6886" marB="0" anchor="ctr"/>
                </a:tc>
                <a:extLst>
                  <a:ext uri="{0D108BD9-81ED-4DB2-BD59-A6C34878D82A}">
                    <a16:rowId xmlns:a16="http://schemas.microsoft.com/office/drawing/2014/main" val="4070558076"/>
                  </a:ext>
                </a:extLst>
              </a:tr>
            </a:tbl>
          </a:graphicData>
        </a:graphic>
      </p:graphicFrame>
    </p:spTree>
    <p:extLst>
      <p:ext uri="{BB962C8B-B14F-4D97-AF65-F5344CB8AC3E}">
        <p14:creationId xmlns:p14="http://schemas.microsoft.com/office/powerpoint/2010/main" val="693767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Guía de archivo documental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“Además de los instrumentos de control y consulta archivísticos, los sujetos obligados deberán contar y poner a disposición del público la Guía de archivo documental…</a:t>
            </a:r>
          </a:p>
          <a:p>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Articulo 14</a:t>
            </a:r>
          </a:p>
          <a:p>
            <a:endParaRPr lang="es-MX" sz="2400" dirty="0"/>
          </a:p>
        </p:txBody>
      </p:sp>
    </p:spTree>
    <p:extLst>
      <p:ext uri="{BB962C8B-B14F-4D97-AF65-F5344CB8AC3E}">
        <p14:creationId xmlns:p14="http://schemas.microsoft.com/office/powerpoint/2010/main" val="1221337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Guía de archivo documental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704011"/>
            <a:ext cx="8915399" cy="3199651"/>
          </a:xfrm>
        </p:spPr>
        <p:txBody>
          <a:bodyPr>
            <a:normAutofit/>
          </a:bodyPr>
          <a:lstStyle/>
          <a:p>
            <a:r>
              <a:rPr lang="es-MX" sz="2400" dirty="0">
                <a:latin typeface="Arial" panose="020B0604020202020204" pitchFamily="34" charset="0"/>
                <a:cs typeface="Arial" panose="020B0604020202020204" pitchFamily="34" charset="0"/>
              </a:rPr>
              <a:t>¿Quiénes participan en sus elaboración y aprobación?</a:t>
            </a:r>
          </a:p>
          <a:p>
            <a:r>
              <a:rPr lang="es-MX" sz="2400" dirty="0">
                <a:latin typeface="Arial" panose="020B0604020202020204" pitchFamily="34" charset="0"/>
                <a:cs typeface="Arial" panose="020B0604020202020204" pitchFamily="34" charset="0"/>
              </a:rPr>
              <a:t>¿Qué elementos debe contener?</a:t>
            </a:r>
          </a:p>
          <a:p>
            <a:r>
              <a:rPr lang="es-MX" sz="2400" dirty="0">
                <a:latin typeface="Arial" panose="020B0604020202020204" pitchFamily="34" charset="0"/>
                <a:cs typeface="Arial" panose="020B0604020202020204" pitchFamily="34" charset="0"/>
              </a:rPr>
              <a:t>¿Cuándo se actualiza?</a:t>
            </a:r>
            <a:endParaRPr lang="es-MX" sz="2400" dirty="0"/>
          </a:p>
          <a:p>
            <a:endParaRPr lang="es-MX" sz="2400" dirty="0"/>
          </a:p>
        </p:txBody>
      </p:sp>
    </p:spTree>
    <p:extLst>
      <p:ext uri="{BB962C8B-B14F-4D97-AF65-F5344CB8AC3E}">
        <p14:creationId xmlns:p14="http://schemas.microsoft.com/office/powerpoint/2010/main" val="176330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796832"/>
          </a:xfrm>
        </p:spPr>
        <p:txBody>
          <a:bodyPr>
            <a:normAutofit fontScale="90000"/>
          </a:bodyPr>
          <a:lstStyle/>
          <a:p>
            <a:pPr algn="ct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9" name="Subtítulo 8"/>
          <p:cNvSpPr>
            <a:spLocks noGrp="1"/>
          </p:cNvSpPr>
          <p:nvPr>
            <p:ph type="subTitle" idx="1"/>
          </p:nvPr>
        </p:nvSpPr>
        <p:spPr>
          <a:xfrm>
            <a:off x="2589213" y="744583"/>
            <a:ext cx="8915399" cy="5159079"/>
          </a:xfrm>
        </p:spPr>
        <p:txBody>
          <a:bodyPr>
            <a:normAutofit/>
          </a:bodyPr>
          <a:lstStyle/>
          <a:p>
            <a:r>
              <a:rPr lang="es-MX" sz="900" dirty="0">
                <a:latin typeface="Arial" panose="020B0604020202020204" pitchFamily="34" charset="0"/>
                <a:cs typeface="Arial" panose="020B0604020202020204" pitchFamily="34" charset="0"/>
              </a:rPr>
              <a:t>Unidad Administrativa:	__________________________________________</a:t>
            </a:r>
          </a:p>
          <a:p>
            <a:r>
              <a:rPr lang="es-MX" sz="900" dirty="0">
                <a:latin typeface="Arial" panose="020B0604020202020204" pitchFamily="34" charset="0"/>
                <a:cs typeface="Arial" panose="020B0604020202020204" pitchFamily="34" charset="0"/>
              </a:rPr>
              <a:t> </a:t>
            </a:r>
          </a:p>
          <a:p>
            <a:r>
              <a:rPr lang="es-MX" sz="900" dirty="0">
                <a:latin typeface="Arial" panose="020B0604020202020204" pitchFamily="34" charset="0"/>
                <a:cs typeface="Arial" panose="020B0604020202020204" pitchFamily="34" charset="0"/>
              </a:rPr>
              <a:t>Área de Procedencia de Archivo: 	Coordinación de Archivos</a:t>
            </a:r>
          </a:p>
          <a:p>
            <a:r>
              <a:rPr lang="es-MX" sz="900" dirty="0">
                <a:latin typeface="Arial" panose="020B0604020202020204" pitchFamily="34" charset="0"/>
                <a:cs typeface="Arial" panose="020B0604020202020204" pitchFamily="34" charset="0"/>
              </a:rPr>
              <a:t> </a:t>
            </a:r>
          </a:p>
          <a:p>
            <a:r>
              <a:rPr lang="es-MX" sz="900" dirty="0">
                <a:latin typeface="Arial" panose="020B0604020202020204" pitchFamily="34" charset="0"/>
                <a:cs typeface="Arial" panose="020B0604020202020204" pitchFamily="34" charset="0"/>
              </a:rPr>
              <a:t>Nombre del responsable del archivo de trámite:	______________________					</a:t>
            </a:r>
          </a:p>
          <a:p>
            <a:r>
              <a:rPr lang="es-MX" sz="900" dirty="0">
                <a:latin typeface="Arial" panose="020B0604020202020204" pitchFamily="34" charset="0"/>
                <a:cs typeface="Arial" panose="020B0604020202020204" pitchFamily="34" charset="0"/>
              </a:rPr>
              <a:t>Cargo:			Coordinadora 	</a:t>
            </a:r>
          </a:p>
          <a:p>
            <a:r>
              <a:rPr lang="es-MX" sz="900" dirty="0">
                <a:latin typeface="Arial" panose="020B0604020202020204" pitchFamily="34" charset="0"/>
                <a:cs typeface="Arial" panose="020B0604020202020204" pitchFamily="34" charset="0"/>
              </a:rPr>
              <a:t> </a:t>
            </a:r>
          </a:p>
          <a:p>
            <a:r>
              <a:rPr lang="es-MX" sz="900" dirty="0">
                <a:latin typeface="Arial" panose="020B0604020202020204" pitchFamily="34" charset="0"/>
                <a:cs typeface="Arial" panose="020B0604020202020204" pitchFamily="34" charset="0"/>
              </a:rPr>
              <a:t>Domicilio:	____________________________________________________</a:t>
            </a:r>
          </a:p>
          <a:p>
            <a:r>
              <a:rPr lang="es-MX" sz="900" dirty="0">
                <a:latin typeface="Arial" panose="020B0604020202020204" pitchFamily="34" charset="0"/>
                <a:cs typeface="Arial" panose="020B0604020202020204" pitchFamily="34" charset="0"/>
              </a:rPr>
              <a:t>Teléfono:				______________________________</a:t>
            </a:r>
          </a:p>
          <a:p>
            <a:r>
              <a:rPr lang="es-MX" sz="900" dirty="0">
                <a:latin typeface="Arial" panose="020B0604020202020204" pitchFamily="34" charset="0"/>
                <a:cs typeface="Arial" panose="020B0604020202020204" pitchFamily="34" charset="0"/>
              </a:rPr>
              <a:t>Correo electrónico: __________________________________________________</a:t>
            </a:r>
          </a:p>
          <a:p>
            <a:r>
              <a:rPr lang="es-MX" sz="900" dirty="0">
                <a:latin typeface="Arial" panose="020B0604020202020204" pitchFamily="34" charset="0"/>
                <a:cs typeface="Arial" panose="020B0604020202020204" pitchFamily="34" charset="0"/>
              </a:rPr>
              <a:t>                                      </a:t>
            </a:r>
            <a:r>
              <a:rPr lang="es-MX" sz="900" u="sng" dirty="0">
                <a:latin typeface="Arial" panose="020B0604020202020204" pitchFamily="34" charset="0"/>
                <a:cs typeface="Arial" panose="020B0604020202020204" pitchFamily="34" charset="0"/>
                <a:hlinkClick r:id="rId2" action="ppaction://hlinkfile"/>
              </a:rPr>
              <a:t>Oficio de designación</a:t>
            </a:r>
            <a:r>
              <a:rPr lang="es-MX" sz="900" dirty="0">
                <a:latin typeface="Arial" panose="020B0604020202020204" pitchFamily="34" charset="0"/>
                <a:cs typeface="Arial" panose="020B0604020202020204" pitchFamily="34" charset="0"/>
              </a:rPr>
              <a:t> </a:t>
            </a:r>
          </a:p>
          <a:p>
            <a:endParaRPr lang="es-MX" dirty="0"/>
          </a:p>
        </p:txBody>
      </p:sp>
      <p:graphicFrame>
        <p:nvGraphicFramePr>
          <p:cNvPr id="16" name="Tabla 15"/>
          <p:cNvGraphicFramePr>
            <a:graphicFrameLocks noGrp="1"/>
          </p:cNvGraphicFramePr>
          <p:nvPr>
            <p:extLst>
              <p:ext uri="{D42A27DB-BD31-4B8C-83A1-F6EECF244321}">
                <p14:modId xmlns:p14="http://schemas.microsoft.com/office/powerpoint/2010/main" val="3918107158"/>
              </p:ext>
            </p:extLst>
          </p:nvPr>
        </p:nvGraphicFramePr>
        <p:xfrm>
          <a:off x="2680653" y="3987868"/>
          <a:ext cx="8305210" cy="2190116"/>
        </p:xfrm>
        <a:graphic>
          <a:graphicData uri="http://schemas.openxmlformats.org/drawingml/2006/table">
            <a:tbl>
              <a:tblPr firstRow="1" firstCol="1" bandRow="1">
                <a:tableStyleId>{5C22544A-7EE6-4342-B048-85BDC9FD1C3A}</a:tableStyleId>
              </a:tblPr>
              <a:tblGrid>
                <a:gridCol w="579580">
                  <a:extLst>
                    <a:ext uri="{9D8B030D-6E8A-4147-A177-3AD203B41FA5}">
                      <a16:colId xmlns:a16="http://schemas.microsoft.com/office/drawing/2014/main" val="1128518966"/>
                    </a:ext>
                  </a:extLst>
                </a:gridCol>
                <a:gridCol w="1346644">
                  <a:extLst>
                    <a:ext uri="{9D8B030D-6E8A-4147-A177-3AD203B41FA5}">
                      <a16:colId xmlns:a16="http://schemas.microsoft.com/office/drawing/2014/main" val="3761291894"/>
                    </a:ext>
                  </a:extLst>
                </a:gridCol>
                <a:gridCol w="2835706">
                  <a:extLst>
                    <a:ext uri="{9D8B030D-6E8A-4147-A177-3AD203B41FA5}">
                      <a16:colId xmlns:a16="http://schemas.microsoft.com/office/drawing/2014/main" val="1116610788"/>
                    </a:ext>
                  </a:extLst>
                </a:gridCol>
                <a:gridCol w="1128513">
                  <a:extLst>
                    <a:ext uri="{9D8B030D-6E8A-4147-A177-3AD203B41FA5}">
                      <a16:colId xmlns:a16="http://schemas.microsoft.com/office/drawing/2014/main" val="3523651440"/>
                    </a:ext>
                  </a:extLst>
                </a:gridCol>
                <a:gridCol w="1270029">
                  <a:extLst>
                    <a:ext uri="{9D8B030D-6E8A-4147-A177-3AD203B41FA5}">
                      <a16:colId xmlns:a16="http://schemas.microsoft.com/office/drawing/2014/main" val="4158858746"/>
                    </a:ext>
                  </a:extLst>
                </a:gridCol>
                <a:gridCol w="1144738">
                  <a:extLst>
                    <a:ext uri="{9D8B030D-6E8A-4147-A177-3AD203B41FA5}">
                      <a16:colId xmlns:a16="http://schemas.microsoft.com/office/drawing/2014/main" val="1844269328"/>
                    </a:ext>
                  </a:extLst>
                </a:gridCol>
              </a:tblGrid>
              <a:tr h="0">
                <a:tc gridSpan="2">
                  <a:txBody>
                    <a:bodyPr/>
                    <a:lstStyle/>
                    <a:p>
                      <a:pP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FONDO: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gridSpan="4">
                  <a:txBody>
                    <a:bodyPr/>
                    <a:lstStyle/>
                    <a:p>
                      <a:pP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Inaip</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922526496"/>
                  </a:ext>
                </a:extLst>
              </a:tr>
              <a:tr h="0">
                <a:tc gridSpan="2">
                  <a:txBody>
                    <a:bodyPr/>
                    <a:lstStyle/>
                    <a:p>
                      <a:pP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SECCIÓN:</a:t>
                      </a:r>
                      <a:endParaRPr lang="es-MX" sz="1100">
                        <a:effectLst/>
                      </a:endParaRPr>
                    </a:p>
                    <a:p>
                      <a:pPr>
                        <a:lnSpc>
                          <a:spcPct val="106000"/>
                        </a:lnSpc>
                        <a:spcAft>
                          <a:spcPts val="0"/>
                        </a:spcAft>
                      </a:pPr>
                      <a:r>
                        <a:rPr lang="es-MX" sz="8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gridSpan="4">
                  <a:txBody>
                    <a:bodyPr/>
                    <a:lstStyle/>
                    <a:p>
                      <a:pPr>
                        <a:lnSpc>
                          <a:spcPct val="106000"/>
                        </a:lnSpc>
                        <a:spcAft>
                          <a:spcPts val="0"/>
                        </a:spcAft>
                      </a:pPr>
                      <a:r>
                        <a:rPr lang="es-MX" sz="800" dirty="0">
                          <a:effectLst/>
                        </a:rPr>
                        <a:t> </a:t>
                      </a:r>
                      <a:endParaRPr lang="es-MX" sz="1100" dirty="0">
                        <a:effectLst/>
                      </a:endParaRPr>
                    </a:p>
                    <a:p>
                      <a:pPr>
                        <a:lnSpc>
                          <a:spcPct val="106000"/>
                        </a:lnSpc>
                        <a:spcAft>
                          <a:spcPts val="0"/>
                        </a:spcAft>
                      </a:pPr>
                      <a:r>
                        <a:rPr lang="es-MX" sz="800" dirty="0">
                          <a:effectLst/>
                        </a:rPr>
                        <a:t>13C Gestión documental y administración de archivos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85991828"/>
                  </a:ext>
                </a:extLst>
              </a:tr>
              <a:tr h="0">
                <a:tc gridSpan="2">
                  <a:txBody>
                    <a:bodyPr/>
                    <a:lstStyle/>
                    <a:p>
                      <a:pPr algn="ct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SERIE DOCUMENTAL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tc>
                  <a:txBody>
                    <a:bodyPr/>
                    <a:lstStyle/>
                    <a:p>
                      <a:pPr algn="ctr">
                        <a:lnSpc>
                          <a:spcPct val="106000"/>
                        </a:lnSpc>
                        <a:spcAft>
                          <a:spcPts val="0"/>
                        </a:spcAft>
                      </a:pPr>
                      <a:r>
                        <a:rPr lang="es-MX" sz="800" dirty="0">
                          <a:effectLst/>
                        </a:rPr>
                        <a:t> </a:t>
                      </a:r>
                      <a:endParaRPr lang="es-MX" sz="1100" dirty="0">
                        <a:effectLst/>
                      </a:endParaRPr>
                    </a:p>
                    <a:p>
                      <a:pPr algn="ctr">
                        <a:lnSpc>
                          <a:spcPct val="106000"/>
                        </a:lnSpc>
                        <a:spcAft>
                          <a:spcPts val="0"/>
                        </a:spcAft>
                      </a:pPr>
                      <a:r>
                        <a:rPr lang="es-MX" sz="800" dirty="0">
                          <a:effectLst/>
                        </a:rPr>
                        <a:t>DESCRIPCIÓN</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0"/>
                        </a:spcAft>
                      </a:pPr>
                      <a:r>
                        <a:rPr lang="es-MX" sz="800">
                          <a:effectLst/>
                        </a:rPr>
                        <a:t> </a:t>
                      </a:r>
                      <a:endParaRPr lang="es-MX" sz="1100">
                        <a:effectLst/>
                      </a:endParaRPr>
                    </a:p>
                    <a:p>
                      <a:pPr algn="ctr">
                        <a:lnSpc>
                          <a:spcPct val="106000"/>
                        </a:lnSpc>
                        <a:spcAft>
                          <a:spcPts val="0"/>
                        </a:spcAft>
                      </a:pPr>
                      <a:r>
                        <a:rPr lang="es-MX" sz="800">
                          <a:effectLst/>
                        </a:rPr>
                        <a:t>FECHAS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0"/>
                        </a:spcAft>
                      </a:pPr>
                      <a:r>
                        <a:rPr lang="es-MX" sz="800">
                          <a:effectLst/>
                        </a:rPr>
                        <a:t> </a:t>
                      </a:r>
                      <a:endParaRPr lang="es-MX" sz="1100">
                        <a:effectLst/>
                      </a:endParaRPr>
                    </a:p>
                    <a:p>
                      <a:pPr algn="ctr">
                        <a:lnSpc>
                          <a:spcPct val="106000"/>
                        </a:lnSpc>
                        <a:spcAft>
                          <a:spcPts val="0"/>
                        </a:spcAft>
                      </a:pPr>
                      <a:r>
                        <a:rPr lang="es-MX" sz="800">
                          <a:effectLst/>
                        </a:rPr>
                        <a:t>VOLUMEN DOCUMENTAL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0"/>
                        </a:spcAft>
                      </a:pPr>
                      <a:r>
                        <a:rPr lang="es-MX" sz="800">
                          <a:effectLst/>
                        </a:rPr>
                        <a:t> </a:t>
                      </a:r>
                      <a:endParaRPr lang="es-MX" sz="1100">
                        <a:effectLst/>
                      </a:endParaRPr>
                    </a:p>
                    <a:p>
                      <a:pPr algn="ctr">
                        <a:lnSpc>
                          <a:spcPct val="106000"/>
                        </a:lnSpc>
                        <a:spcAft>
                          <a:spcPts val="0"/>
                        </a:spcAft>
                      </a:pPr>
                      <a:r>
                        <a:rPr lang="es-MX" sz="800">
                          <a:effectLst/>
                        </a:rPr>
                        <a:t>UBICACIÓN FÍSICA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171615"/>
                  </a:ext>
                </a:extLst>
              </a:tr>
              <a:tr h="0">
                <a:tc>
                  <a:txBody>
                    <a:bodyPr/>
                    <a:lstStyle/>
                    <a:p>
                      <a:pPr>
                        <a:lnSpc>
                          <a:spcPct val="106000"/>
                        </a:lnSpc>
                        <a:spcAft>
                          <a:spcPts val="1000"/>
                        </a:spcAft>
                      </a:pPr>
                      <a:r>
                        <a:rPr lang="es-MX" sz="800">
                          <a:effectLst/>
                        </a:rPr>
                        <a:t> </a:t>
                      </a:r>
                      <a:endParaRPr lang="es-MX" sz="1100">
                        <a:effectLst/>
                      </a:endParaRPr>
                    </a:p>
                    <a:p>
                      <a:pPr>
                        <a:lnSpc>
                          <a:spcPct val="106000"/>
                        </a:lnSpc>
                        <a:spcAft>
                          <a:spcPts val="1000"/>
                        </a:spcAft>
                      </a:pPr>
                      <a:r>
                        <a:rPr lang="es-MX" sz="800">
                          <a:effectLst/>
                        </a:rPr>
                        <a:t>13C.1</a:t>
                      </a:r>
                      <a:endParaRPr lang="es-MX" sz="1100">
                        <a:effectLst/>
                      </a:endParaRPr>
                    </a:p>
                    <a:p>
                      <a:pPr>
                        <a:lnSpc>
                          <a:spcPct val="106000"/>
                        </a:lnSpc>
                        <a:spcAft>
                          <a:spcPts val="1000"/>
                        </a:spcAft>
                      </a:pPr>
                      <a:r>
                        <a:rPr lang="es-MX" sz="800">
                          <a:effectLst/>
                        </a:rPr>
                        <a:t> </a:t>
                      </a:r>
                      <a:endParaRPr lang="es-MX" sz="1100">
                        <a:effectLst/>
                      </a:endParaRPr>
                    </a:p>
                    <a:p>
                      <a:pPr>
                        <a:lnSpc>
                          <a:spcPct val="106000"/>
                        </a:lnSpc>
                        <a:spcAft>
                          <a:spcPts val="1000"/>
                        </a:spcAft>
                      </a:pPr>
                      <a:r>
                        <a:rPr lang="es-MX" sz="8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 </a:t>
                      </a:r>
                      <a:endParaRPr lang="es-MX" sz="1100">
                        <a:effectLst/>
                      </a:endParaRPr>
                    </a:p>
                    <a:p>
                      <a:pPr>
                        <a:lnSpc>
                          <a:spcPct val="106000"/>
                        </a:lnSpc>
                        <a:spcAft>
                          <a:spcPts val="0"/>
                        </a:spcAft>
                      </a:pPr>
                      <a:r>
                        <a:rPr lang="es-MX" sz="800">
                          <a:effectLst/>
                        </a:rPr>
                        <a:t>Administración y servicios de archivo</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6000"/>
                        </a:lnSpc>
                        <a:spcAft>
                          <a:spcPts val="800"/>
                        </a:spcAft>
                      </a:pPr>
                      <a:r>
                        <a:rPr lang="es-MX" sz="800" dirty="0">
                          <a:effectLst/>
                        </a:rPr>
                        <a:t> </a:t>
                      </a:r>
                      <a:endParaRPr lang="es-MX" sz="1100" dirty="0">
                        <a:effectLst/>
                      </a:endParaRPr>
                    </a:p>
                    <a:p>
                      <a:pPr algn="just">
                        <a:lnSpc>
                          <a:spcPct val="106000"/>
                        </a:lnSpc>
                        <a:spcAft>
                          <a:spcPts val="800"/>
                        </a:spcAft>
                      </a:pPr>
                      <a:r>
                        <a:rPr lang="es-MX" sz="800" dirty="0">
                          <a:effectLst/>
                        </a:rPr>
                        <a:t>Información sobre regulación institucional en materia de archivos, así como procesos y procedimientos para la operación de los mismos </a:t>
                      </a:r>
                      <a:endParaRPr lang="es-MX" sz="1100" dirty="0">
                        <a:effectLst/>
                      </a:endParaRPr>
                    </a:p>
                    <a:p>
                      <a:pPr>
                        <a:lnSpc>
                          <a:spcPct val="106000"/>
                        </a:lnSpc>
                        <a:spcAft>
                          <a:spcPts val="800"/>
                        </a:spcAft>
                      </a:pPr>
                      <a:r>
                        <a:rPr lang="es-MX" sz="800" dirty="0">
                          <a:effectLst/>
                        </a:rPr>
                        <a:t> </a:t>
                      </a:r>
                      <a:endParaRPr lang="es-MX" sz="1100" dirty="0">
                        <a:effectLst/>
                      </a:endParaRPr>
                    </a:p>
                    <a:p>
                      <a:pPr>
                        <a:lnSpc>
                          <a:spcPct val="106000"/>
                        </a:lnSpc>
                        <a:spcAft>
                          <a:spcPts val="800"/>
                        </a:spcAft>
                      </a:pPr>
                      <a:r>
                        <a:rPr lang="es-MX" sz="8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1000"/>
                        </a:spcAft>
                      </a:pPr>
                      <a:r>
                        <a:rPr lang="es-MX" sz="800">
                          <a:effectLst/>
                        </a:rPr>
                        <a:t> </a:t>
                      </a:r>
                      <a:endParaRPr lang="es-MX" sz="1100">
                        <a:effectLst/>
                      </a:endParaRPr>
                    </a:p>
                    <a:p>
                      <a:pPr algn="ctr">
                        <a:lnSpc>
                          <a:spcPct val="106000"/>
                        </a:lnSpc>
                        <a:spcAft>
                          <a:spcPts val="1000"/>
                        </a:spcAft>
                      </a:pPr>
                      <a:r>
                        <a:rPr lang="es-MX" sz="800">
                          <a:effectLst/>
                        </a:rPr>
                        <a:t> </a:t>
                      </a:r>
                      <a:endParaRPr lang="es-MX" sz="1100">
                        <a:effectLst/>
                      </a:endParaRPr>
                    </a:p>
                    <a:p>
                      <a:pPr algn="ctr">
                        <a:lnSpc>
                          <a:spcPct val="106000"/>
                        </a:lnSpc>
                        <a:spcAft>
                          <a:spcPts val="1000"/>
                        </a:spcAft>
                      </a:pPr>
                      <a:r>
                        <a:rPr lang="es-MX" sz="800">
                          <a:effectLst/>
                        </a:rPr>
                        <a:t>2017-2020</a:t>
                      </a:r>
                      <a:endParaRPr lang="es-MX" sz="1100">
                        <a:effectLst/>
                      </a:endParaRPr>
                    </a:p>
                    <a:p>
                      <a:pPr>
                        <a:lnSpc>
                          <a:spcPct val="106000"/>
                        </a:lnSpc>
                        <a:spcAft>
                          <a:spcPts val="1000"/>
                        </a:spcAft>
                      </a:pPr>
                      <a:r>
                        <a:rPr lang="es-MX" sz="8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6000"/>
                        </a:lnSpc>
                        <a:spcAft>
                          <a:spcPts val="1000"/>
                        </a:spcAft>
                      </a:pPr>
                      <a:r>
                        <a:rPr lang="es-MX" sz="800">
                          <a:effectLst/>
                        </a:rPr>
                        <a:t> </a:t>
                      </a:r>
                      <a:endParaRPr lang="es-MX" sz="1100">
                        <a:effectLst/>
                      </a:endParaRPr>
                    </a:p>
                    <a:p>
                      <a:pPr algn="ctr">
                        <a:lnSpc>
                          <a:spcPct val="106000"/>
                        </a:lnSpc>
                        <a:spcAft>
                          <a:spcPts val="1000"/>
                        </a:spcAft>
                      </a:pPr>
                      <a:r>
                        <a:rPr lang="es-MX" sz="800">
                          <a:effectLst/>
                        </a:rPr>
                        <a:t> </a:t>
                      </a:r>
                      <a:endParaRPr lang="es-MX" sz="1100">
                        <a:effectLst/>
                      </a:endParaRPr>
                    </a:p>
                    <a:p>
                      <a:pPr algn="ctr">
                        <a:lnSpc>
                          <a:spcPct val="106000"/>
                        </a:lnSpc>
                        <a:spcAft>
                          <a:spcPts val="1000"/>
                        </a:spcAft>
                      </a:pPr>
                      <a:r>
                        <a:rPr lang="es-MX" sz="800">
                          <a:effectLst/>
                        </a:rPr>
                        <a:t>expedientes en soporte físico y electrónico</a:t>
                      </a:r>
                      <a:endParaRPr lang="es-MX" sz="1100">
                        <a:effectLst/>
                      </a:endParaRPr>
                    </a:p>
                    <a:p>
                      <a:pPr>
                        <a:lnSpc>
                          <a:spcPct val="106000"/>
                        </a:lnSpc>
                        <a:spcAft>
                          <a:spcPts val="1000"/>
                        </a:spcAft>
                      </a:pPr>
                      <a:r>
                        <a:rPr lang="es-MX" sz="8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6000"/>
                        </a:lnSpc>
                        <a:spcAft>
                          <a:spcPts val="1000"/>
                        </a:spcAft>
                      </a:pPr>
                      <a:r>
                        <a:rPr lang="es-MX" sz="800" dirty="0">
                          <a:effectLst/>
                        </a:rPr>
                        <a:t> </a:t>
                      </a:r>
                      <a:endParaRPr lang="es-MX" sz="1100" dirty="0">
                        <a:effectLst/>
                      </a:endParaRPr>
                    </a:p>
                    <a:p>
                      <a:pPr algn="just">
                        <a:lnSpc>
                          <a:spcPct val="106000"/>
                        </a:lnSpc>
                        <a:spcAft>
                          <a:spcPts val="1000"/>
                        </a:spcAft>
                      </a:pPr>
                      <a:r>
                        <a:rPr lang="es-MX" sz="800" dirty="0">
                          <a:effectLst/>
                        </a:rPr>
                        <a:t>Planta alta en las Oficinas de la Coordinación de Archivos</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4022900"/>
                  </a:ext>
                </a:extLst>
              </a:tr>
            </a:tbl>
          </a:graphicData>
        </a:graphic>
      </p:graphicFrame>
    </p:spTree>
    <p:extLst>
      <p:ext uri="{BB962C8B-B14F-4D97-AF65-F5344CB8AC3E}">
        <p14:creationId xmlns:p14="http://schemas.microsoft.com/office/powerpoint/2010/main" val="3749665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627015"/>
          </a:xfrm>
        </p:spPr>
        <p:txBody>
          <a:bodyPr>
            <a:normAutofit/>
          </a:bodyPr>
          <a:lstStyle/>
          <a:p>
            <a:pPr algn="ctr"/>
            <a:r>
              <a:rPr lang="es-MX" sz="2700" b="1" dirty="0">
                <a:latin typeface="Arial" panose="020B0604020202020204" pitchFamily="34" charset="0"/>
                <a:cs typeface="Arial" panose="020B0604020202020204" pitchFamily="34" charset="0"/>
              </a:rPr>
              <a:t>Recomendaciones técnicas</a:t>
            </a: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050869"/>
            <a:ext cx="8915399" cy="3891981"/>
          </a:xfrm>
        </p:spPr>
        <p:txBody>
          <a:bodyPr>
            <a:normAutofit/>
          </a:bodyPr>
          <a:lstStyle/>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El proceso de elaboración debe documentarse.</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Las modificaciones que se efectúen, se harán a solicitud del área responsable.</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Cada serie documental debe estar sustentada con una ficha de valoración documental.</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Cuando se elimine alguna serie, dicho cambio deberá señalarse en la ficha de valoración.</a:t>
            </a:r>
          </a:p>
          <a:p>
            <a:endParaRPr lang="es-MX" sz="2400" dirty="0"/>
          </a:p>
        </p:txBody>
      </p:sp>
    </p:spTree>
    <p:extLst>
      <p:ext uri="{BB962C8B-B14F-4D97-AF65-F5344CB8AC3E}">
        <p14:creationId xmlns:p14="http://schemas.microsoft.com/office/powerpoint/2010/main" val="1672722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927461"/>
          </a:xfrm>
        </p:spPr>
        <p:txBody>
          <a:bodyPr>
            <a:normAutofit/>
          </a:bodyPr>
          <a:lstStyle/>
          <a:p>
            <a:pPr algn="ctr"/>
            <a:r>
              <a:rPr lang="es-MX" sz="2700" b="1" dirty="0">
                <a:latin typeface="Arial" panose="020B0604020202020204" pitchFamily="34" charset="0"/>
                <a:cs typeface="Arial" panose="020B0604020202020204" pitchFamily="34" charset="0"/>
              </a:rPr>
              <a:t>Recomendaciones técnicas</a:t>
            </a: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 proceso de actualización debe realizarse en todos los instrumentos de control y consulta archivística, con excepción de los inventarios documentales.</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 proceso de actualización de los instrumentos de control y consulta, debe coincidir con los tiempos de actualización de la información en la PNT.</a:t>
            </a:r>
            <a:endParaRPr lang="es-MX" sz="2400" dirty="0"/>
          </a:p>
        </p:txBody>
      </p:sp>
    </p:spTree>
    <p:extLst>
      <p:ext uri="{BB962C8B-B14F-4D97-AF65-F5344CB8AC3E}">
        <p14:creationId xmlns:p14="http://schemas.microsoft.com/office/powerpoint/2010/main" val="2899874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2.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Fondo</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Sección </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Serie</a:t>
            </a:r>
          </a:p>
          <a:p>
            <a:pPr marL="342900" indent="-342900">
              <a:buFont typeface="Wingdings" panose="05000000000000000000" pitchFamily="2" charset="2"/>
              <a:buChar char="Ø"/>
            </a:pPr>
            <a:r>
              <a:rPr lang="es-MX" sz="2400" dirty="0" err="1">
                <a:latin typeface="Arial" panose="020B0604020202020204" pitchFamily="34" charset="0"/>
                <a:cs typeface="Arial" panose="020B0604020202020204" pitchFamily="34" charset="0"/>
              </a:rPr>
              <a:t>Subserie</a:t>
            </a:r>
            <a:endParaRPr lang="es-MX"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Unidad documental compuesta-Expediente</a:t>
            </a:r>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Unidad documental simple-documento</a:t>
            </a:r>
            <a:endParaRPr lang="es-MX" sz="2400" dirty="0"/>
          </a:p>
        </p:txBody>
      </p:sp>
    </p:spTree>
    <p:extLst>
      <p:ext uri="{BB962C8B-B14F-4D97-AF65-F5344CB8AC3E}">
        <p14:creationId xmlns:p14="http://schemas.microsoft.com/office/powerpoint/2010/main" val="402406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496386"/>
          </a:xfrm>
        </p:spPr>
        <p:txBody>
          <a:bodyPr>
            <a:noAutofit/>
          </a:bodyPr>
          <a:lstStyle/>
          <a:p>
            <a:pPr algn="r"/>
            <a:r>
              <a:rPr lang="es-MX" sz="2000" i="1" dirty="0">
                <a:latin typeface="Arial" panose="020B0604020202020204" pitchFamily="34" charset="0"/>
                <a:cs typeface="Arial" panose="020B0604020202020204" pitchFamily="34" charset="0"/>
              </a:rPr>
              <a:t>Contenido temático</a:t>
            </a:r>
          </a:p>
        </p:txBody>
      </p:sp>
      <p:sp>
        <p:nvSpPr>
          <p:cNvPr id="3" name="Subtítulo 2"/>
          <p:cNvSpPr>
            <a:spLocks noGrp="1"/>
          </p:cNvSpPr>
          <p:nvPr>
            <p:ph type="subTitle" idx="1"/>
          </p:nvPr>
        </p:nvSpPr>
        <p:spPr>
          <a:xfrm>
            <a:off x="2589213" y="1854927"/>
            <a:ext cx="8915399" cy="4048736"/>
          </a:xfrm>
        </p:spPr>
        <p:txBody>
          <a:bodyPr>
            <a:normAutofit/>
          </a:bodyPr>
          <a:lstStyle/>
          <a:p>
            <a:pPr algn="ctr"/>
            <a:r>
              <a:rPr lang="es-MX" sz="2800" b="1" dirty="0">
                <a:latin typeface="Arial" panose="020B0604020202020204" pitchFamily="34" charset="0"/>
                <a:cs typeface="Arial" panose="020B0604020202020204" pitchFamily="34" charset="0"/>
              </a:rPr>
              <a:t>Unidad 1</a:t>
            </a:r>
          </a:p>
          <a:p>
            <a:pPr algn="ctr"/>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1. Instrumentos de control y consulta archivística.</a:t>
            </a:r>
          </a:p>
          <a:p>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2. Niveles de descripción.</a:t>
            </a:r>
          </a:p>
        </p:txBody>
      </p:sp>
    </p:spTree>
    <p:extLst>
      <p:ext uri="{BB962C8B-B14F-4D97-AF65-F5344CB8AC3E}">
        <p14:creationId xmlns:p14="http://schemas.microsoft.com/office/powerpoint/2010/main" val="3742768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2.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400" dirty="0">
                <a:latin typeface="Arial" panose="020B0604020202020204" pitchFamily="34" charset="0"/>
                <a:cs typeface="Arial" panose="020B0604020202020204" pitchFamily="34" charset="0"/>
              </a:rPr>
              <a:t>¿Qué es una serie?</a:t>
            </a:r>
          </a:p>
          <a:p>
            <a:r>
              <a:rPr lang="es-MX" sz="2400" dirty="0">
                <a:latin typeface="Arial" panose="020B0604020202020204" pitchFamily="34" charset="0"/>
                <a:cs typeface="Arial" panose="020B0604020202020204" pitchFamily="34" charset="0"/>
              </a:rPr>
              <a:t>La división de una sección que corresponde al conjunto de documentos producidos en el desarrollo de una misma atribución general integrados en expedientes de acuerdo a un asunto, actividad, o trámite específico.</a:t>
            </a:r>
          </a:p>
          <a:p>
            <a:endParaRPr lang="es-MX" sz="2400" dirty="0"/>
          </a:p>
        </p:txBody>
      </p:sp>
    </p:spTree>
    <p:extLst>
      <p:ext uri="{BB962C8B-B14F-4D97-AF65-F5344CB8AC3E}">
        <p14:creationId xmlns:p14="http://schemas.microsoft.com/office/powerpoint/2010/main" val="109833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2.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400" dirty="0">
                <a:latin typeface="Arial" panose="020B0604020202020204" pitchFamily="34" charset="0"/>
                <a:cs typeface="Arial" panose="020B0604020202020204" pitchFamily="34" charset="0"/>
              </a:rPr>
              <a:t>¿Que es una sección?</a:t>
            </a:r>
          </a:p>
          <a:p>
            <a:r>
              <a:rPr lang="es-MX" sz="2400" dirty="0">
                <a:latin typeface="Arial" panose="020B0604020202020204" pitchFamily="34" charset="0"/>
                <a:cs typeface="Arial" panose="020B0604020202020204" pitchFamily="34" charset="0"/>
              </a:rPr>
              <a:t>A cada una de las divisiones del fondo documental basada en las atribuciones de cada sujeto obligado de conformidad con las disposiciones legales aplicables.</a:t>
            </a:r>
          </a:p>
          <a:p>
            <a:endParaRPr lang="es-MX" sz="2400" dirty="0"/>
          </a:p>
        </p:txBody>
      </p:sp>
    </p:spTree>
    <p:extLst>
      <p:ext uri="{BB962C8B-B14F-4D97-AF65-F5344CB8AC3E}">
        <p14:creationId xmlns:p14="http://schemas.microsoft.com/office/powerpoint/2010/main" val="4078161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2.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400" dirty="0">
                <a:latin typeface="Arial" panose="020B0604020202020204" pitchFamily="34" charset="0"/>
                <a:cs typeface="Arial" panose="020B0604020202020204" pitchFamily="34" charset="0"/>
              </a:rPr>
              <a:t>¿Qué es una </a:t>
            </a:r>
            <a:r>
              <a:rPr lang="es-MX" sz="2400" dirty="0" err="1">
                <a:latin typeface="Arial" panose="020B0604020202020204" pitchFamily="34" charset="0"/>
                <a:cs typeface="Arial" panose="020B0604020202020204" pitchFamily="34" charset="0"/>
              </a:rPr>
              <a:t>subserie</a:t>
            </a:r>
            <a:r>
              <a:rPr lang="es-MX" sz="2400" dirty="0">
                <a:latin typeface="Arial" panose="020B0604020202020204" pitchFamily="34" charset="0"/>
                <a:cs typeface="Arial" panose="020B0604020202020204" pitchFamily="34" charset="0"/>
              </a:rPr>
              <a:t>?</a:t>
            </a:r>
          </a:p>
          <a:p>
            <a:r>
              <a:rPr lang="es-MX" sz="2400" dirty="0">
                <a:latin typeface="Arial" panose="020B0604020202020204" pitchFamily="34" charset="0"/>
                <a:cs typeface="Arial" panose="020B0604020202020204" pitchFamily="34" charset="0"/>
              </a:rPr>
              <a:t>A la división de la serie documental.</a:t>
            </a:r>
          </a:p>
          <a:p>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¿Qué es un expediente?</a:t>
            </a:r>
          </a:p>
          <a:p>
            <a:pPr algn="just"/>
            <a:r>
              <a:rPr lang="es-MX" sz="2400" dirty="0">
                <a:latin typeface="Arial" panose="020B0604020202020204" pitchFamily="34" charset="0"/>
                <a:cs typeface="Arial" panose="020B0604020202020204" pitchFamily="34" charset="0"/>
              </a:rPr>
              <a:t>A la unidad documental compuesta por documentos de archivo, ordenados y relacionados por un mismo asunto, actividad o trámite de los sujetos obligados.</a:t>
            </a:r>
          </a:p>
          <a:p>
            <a:endParaRPr lang="es-MX"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s-MX" sz="2400" dirty="0"/>
          </a:p>
        </p:txBody>
      </p:sp>
    </p:spTree>
    <p:extLst>
      <p:ext uri="{BB962C8B-B14F-4D97-AF65-F5344CB8AC3E}">
        <p14:creationId xmlns:p14="http://schemas.microsoft.com/office/powerpoint/2010/main" val="1822372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2.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endParaRPr lang="es-MX" sz="2400" dirty="0">
              <a:latin typeface="Arial" panose="020B0604020202020204" pitchFamily="34" charset="0"/>
              <a:cs typeface="Arial" panose="020B0604020202020204" pitchFamily="34" charset="0"/>
            </a:endParaRPr>
          </a:p>
          <a:p>
            <a:r>
              <a:rPr lang="es-MX" sz="2400" dirty="0">
                <a:latin typeface="Arial" panose="020B0604020202020204" pitchFamily="34" charset="0"/>
                <a:cs typeface="Arial" panose="020B0604020202020204" pitchFamily="34" charset="0"/>
              </a:rPr>
              <a:t>¿Qué es un documento?</a:t>
            </a:r>
          </a:p>
          <a:p>
            <a:pPr algn="just"/>
            <a:r>
              <a:rPr lang="es-MX" sz="2400" dirty="0">
                <a:latin typeface="Arial" panose="020B0604020202020204" pitchFamily="34" charset="0"/>
                <a:cs typeface="Arial" panose="020B0604020202020204" pitchFamily="34" charset="0"/>
              </a:rPr>
              <a:t>A aquel que registra un hecho, acto administrativo, jurídico, fiscal o contable producido, recibido y utilizado en el ejercicio de las facultades, competencias o funciones de los sujetos obligados, con independencia de su soporte documental.</a:t>
            </a:r>
          </a:p>
          <a:p>
            <a:pPr marL="342900" indent="-342900">
              <a:buFont typeface="Wingdings" panose="05000000000000000000" pitchFamily="2" charset="2"/>
              <a:buChar char="Ø"/>
            </a:pPr>
            <a:endParaRPr lang="es-MX" sz="2400" dirty="0"/>
          </a:p>
        </p:txBody>
      </p:sp>
    </p:spTree>
    <p:extLst>
      <p:ext uri="{BB962C8B-B14F-4D97-AF65-F5344CB8AC3E}">
        <p14:creationId xmlns:p14="http://schemas.microsoft.com/office/powerpoint/2010/main" val="52362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483324"/>
          </a:xfrm>
        </p:spPr>
        <p:txBody>
          <a:bodyPr>
            <a:noAutofit/>
          </a:bodyPr>
          <a:lstStyle/>
          <a:p>
            <a:pPr algn="ctr"/>
            <a:r>
              <a:rPr lang="es-MX" sz="2800" b="1" dirty="0">
                <a:latin typeface="Arial" panose="020B0604020202020204" pitchFamily="34" charset="0"/>
                <a:cs typeface="Arial" panose="020B0604020202020204" pitchFamily="34" charset="0"/>
              </a:rPr>
              <a:t>2.Niveles de descripción</a:t>
            </a:r>
            <a:endParaRPr lang="es-MX" sz="2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724297"/>
            <a:ext cx="8915399" cy="4179365"/>
          </a:xfrm>
        </p:spPr>
        <p:txBody>
          <a:bodyPr>
            <a:noAutofit/>
          </a:bodyPr>
          <a:lstStyle/>
          <a:p>
            <a:r>
              <a:rPr lang="es-MX" sz="2400" b="1" dirty="0">
                <a:latin typeface="Arial" panose="020B0604020202020204" pitchFamily="34" charset="0"/>
                <a:cs typeface="Arial" panose="020B0604020202020204" pitchFamily="34" charset="0"/>
              </a:rPr>
              <a:t>Ejemplos:</a:t>
            </a:r>
          </a:p>
          <a:p>
            <a:r>
              <a:rPr lang="es-MX" sz="2400" dirty="0">
                <a:latin typeface="Arial" panose="020B0604020202020204" pitchFamily="34" charset="0"/>
                <a:cs typeface="Arial" panose="020B0604020202020204" pitchFamily="34" charset="0"/>
              </a:rPr>
              <a:t>Fondo- Dependencia, entidad, Instituto.</a:t>
            </a:r>
          </a:p>
          <a:p>
            <a:r>
              <a:rPr lang="es-MX" sz="2400" dirty="0">
                <a:latin typeface="Arial" panose="020B0604020202020204" pitchFamily="34" charset="0"/>
                <a:cs typeface="Arial" panose="020B0604020202020204" pitchFamily="34" charset="0"/>
              </a:rPr>
              <a:t>Sección- Acceso a la información</a:t>
            </a:r>
          </a:p>
          <a:p>
            <a:r>
              <a:rPr lang="es-MX" sz="2400" dirty="0">
                <a:latin typeface="Arial" panose="020B0604020202020204" pitchFamily="34" charset="0"/>
                <a:cs typeface="Arial" panose="020B0604020202020204" pitchFamily="34" charset="0"/>
              </a:rPr>
              <a:t>Serie- Recursos de Revisión</a:t>
            </a:r>
          </a:p>
          <a:p>
            <a:r>
              <a:rPr lang="es-MX" sz="2400" dirty="0" err="1">
                <a:latin typeface="Arial" panose="020B0604020202020204" pitchFamily="34" charset="0"/>
                <a:cs typeface="Arial" panose="020B0604020202020204" pitchFamily="34" charset="0"/>
              </a:rPr>
              <a:t>Subserie</a:t>
            </a:r>
            <a:r>
              <a:rPr lang="es-MX" sz="2400" dirty="0">
                <a:latin typeface="Arial" panose="020B0604020202020204" pitchFamily="34" charset="0"/>
                <a:cs typeface="Arial" panose="020B0604020202020204" pitchFamily="34" charset="0"/>
              </a:rPr>
              <a:t>- Revoca</a:t>
            </a:r>
          </a:p>
          <a:p>
            <a:r>
              <a:rPr lang="es-MX" sz="2400" dirty="0">
                <a:latin typeface="Arial" panose="020B0604020202020204" pitchFamily="34" charset="0"/>
                <a:cs typeface="Arial" panose="020B0604020202020204" pitchFamily="34" charset="0"/>
              </a:rPr>
              <a:t>Unidad documental compuesta/expediente- RRA-001/20</a:t>
            </a:r>
          </a:p>
          <a:p>
            <a:r>
              <a:rPr lang="es-MX" sz="2400" dirty="0">
                <a:latin typeface="Arial" panose="020B0604020202020204" pitchFamily="34" charset="0"/>
                <a:cs typeface="Arial" panose="020B0604020202020204" pitchFamily="34" charset="0"/>
              </a:rPr>
              <a:t>Unidad documental simple/documento- Escrito o acuse del recurso interpuesto</a:t>
            </a:r>
          </a:p>
        </p:txBody>
      </p:sp>
    </p:spTree>
    <p:extLst>
      <p:ext uri="{BB962C8B-B14F-4D97-AF65-F5344CB8AC3E}">
        <p14:creationId xmlns:p14="http://schemas.microsoft.com/office/powerpoint/2010/main" val="2681417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Recomendaciones técnicas para la creación de niveles de descripción (series-</a:t>
            </a:r>
            <a:r>
              <a:rPr lang="es-MX" sz="2700" b="1" dirty="0" err="1">
                <a:latin typeface="Arial" panose="020B0604020202020204" pitchFamily="34" charset="0"/>
                <a:cs typeface="Arial" panose="020B0604020202020204" pitchFamily="34" charset="0"/>
              </a:rPr>
              <a:t>subseries</a:t>
            </a:r>
            <a:r>
              <a:rPr lang="es-MX" sz="2700" b="1" dirty="0">
                <a:latin typeface="Arial" panose="020B0604020202020204" pitchFamily="34" charset="0"/>
                <a:cs typeface="Arial" panose="020B0604020202020204" pitchFamily="34" charset="0"/>
              </a:rPr>
              <a:t>)</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Conocer las funciones que realiza la UA.</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Identificar el tipo de información que se genera en cada UA.</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Identificar los documentos de archivo, de aquellos que son de apoyo administrativo.</a:t>
            </a:r>
          </a:p>
          <a:p>
            <a:endParaRPr lang="es-MX" sz="2400" dirty="0"/>
          </a:p>
        </p:txBody>
      </p:sp>
    </p:spTree>
    <p:extLst>
      <p:ext uri="{BB962C8B-B14F-4D97-AF65-F5344CB8AC3E}">
        <p14:creationId xmlns:p14="http://schemas.microsoft.com/office/powerpoint/2010/main" val="1410987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Recomendaciones técnicas para la creación de niveles de descripción</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Considerar que una serie documental, se refiere a la información que refleja las funciones especificas de la UA.</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Identificar cuales son los documentos de apoyo administrativo que se resguardan en las UA.</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Conocer la integración de los expedientes.</a:t>
            </a:r>
            <a:endParaRPr lang="es-MX" sz="2400" dirty="0"/>
          </a:p>
        </p:txBody>
      </p:sp>
    </p:spTree>
    <p:extLst>
      <p:ext uri="{BB962C8B-B14F-4D97-AF65-F5344CB8AC3E}">
        <p14:creationId xmlns:p14="http://schemas.microsoft.com/office/powerpoint/2010/main" val="1026546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Área coordinadora de archivos.</a:t>
            </a:r>
          </a:p>
          <a:p>
            <a:pPr algn="just"/>
            <a:r>
              <a:rPr lang="es-MX" sz="2400" dirty="0">
                <a:latin typeface="Arial" panose="020B0604020202020204" pitchFamily="34" charset="0"/>
                <a:cs typeface="Arial" panose="020B0604020202020204" pitchFamily="34" charset="0"/>
              </a:rPr>
              <a:t>Responsable del archivo de trámite.</a:t>
            </a:r>
          </a:p>
          <a:p>
            <a:pPr algn="just"/>
            <a:r>
              <a:rPr lang="es-MX" sz="2400" dirty="0">
                <a:latin typeface="Arial" panose="020B0604020202020204" pitchFamily="34" charset="0"/>
                <a:cs typeface="Arial" panose="020B0604020202020204" pitchFamily="34" charset="0"/>
              </a:rPr>
              <a:t>Responsable del archivo de concentración.</a:t>
            </a:r>
          </a:p>
          <a:p>
            <a:pPr algn="just"/>
            <a:r>
              <a:rPr lang="es-MX" sz="2400" dirty="0">
                <a:latin typeface="Arial" panose="020B0604020202020204" pitchFamily="34" charset="0"/>
                <a:cs typeface="Arial" panose="020B0604020202020204" pitchFamily="34" charset="0"/>
              </a:rPr>
              <a:t>Responsable del archivo histórico.</a:t>
            </a:r>
          </a:p>
          <a:p>
            <a:pPr algn="just"/>
            <a:r>
              <a:rPr lang="es-MX" sz="2400" dirty="0">
                <a:latin typeface="Arial" panose="020B0604020202020204" pitchFamily="34" charset="0"/>
                <a:cs typeface="Arial" panose="020B0604020202020204" pitchFamily="34" charset="0"/>
              </a:rPr>
              <a:t>Del responsable de la Oficialía de partes o áreas de correspondencia.</a:t>
            </a:r>
          </a:p>
          <a:p>
            <a:pPr algn="just"/>
            <a:r>
              <a:rPr lang="es-MX" sz="2400" dirty="0">
                <a:latin typeface="Arial" panose="020B0604020202020204" pitchFamily="34" charset="0"/>
                <a:cs typeface="Arial" panose="020B0604020202020204" pitchFamily="34" charset="0"/>
              </a:rPr>
              <a:t>Titulares.</a:t>
            </a:r>
          </a:p>
        </p:txBody>
      </p:sp>
    </p:spTree>
    <p:extLst>
      <p:ext uri="{BB962C8B-B14F-4D97-AF65-F5344CB8AC3E}">
        <p14:creationId xmlns:p14="http://schemas.microsoft.com/office/powerpoint/2010/main" val="321269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responsable del </a:t>
            </a:r>
            <a:r>
              <a:rPr lang="es-MX" sz="2400" b="1" dirty="0">
                <a:latin typeface="Arial" panose="020B0604020202020204" pitchFamily="34" charset="0"/>
                <a:cs typeface="Arial" panose="020B0604020202020204" pitchFamily="34" charset="0"/>
              </a:rPr>
              <a:t>área coordinadora de archivos: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Elaborar en coordinación con los responsables de los archivos de trámite, los instrumentos de control y consulta archivística;</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Elaborar criterios específicos y recomendaciones en materia de organización y conservación de archivos, cuando la especialidad del sujeto obligado así lo requiera.</a:t>
            </a:r>
          </a:p>
          <a:p>
            <a:pPr algn="just"/>
            <a:endParaRPr lang="es-MX" sz="2400" dirty="0"/>
          </a:p>
        </p:txBody>
      </p:sp>
    </p:spTree>
    <p:extLst>
      <p:ext uri="{BB962C8B-B14F-4D97-AF65-F5344CB8AC3E}">
        <p14:creationId xmlns:p14="http://schemas.microsoft.com/office/powerpoint/2010/main" val="2117444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responsable del </a:t>
            </a:r>
            <a:r>
              <a:rPr lang="es-MX" sz="2400" b="1" dirty="0">
                <a:latin typeface="Arial" panose="020B0604020202020204" pitchFamily="34" charset="0"/>
                <a:cs typeface="Arial" panose="020B0604020202020204" pitchFamily="34" charset="0"/>
              </a:rPr>
              <a:t>área coordinadora de archivos: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Coordinar las actividades destinadas a la modernización y automatización de los procesos archivísticos y a la gestión de documentos electrónicos;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Brindar asesoría técnica para la operación de los archivos; </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Elaborar programas de capacitación en gestión documental y administración de archivos.</a:t>
            </a:r>
          </a:p>
        </p:txBody>
      </p:sp>
    </p:spTree>
    <p:extLst>
      <p:ext uri="{BB962C8B-B14F-4D97-AF65-F5344CB8AC3E}">
        <p14:creationId xmlns:p14="http://schemas.microsoft.com/office/powerpoint/2010/main" val="960058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496386"/>
          </a:xfrm>
        </p:spPr>
        <p:txBody>
          <a:bodyPr>
            <a:noAutofit/>
          </a:bodyPr>
          <a:lstStyle/>
          <a:p>
            <a:pPr algn="r"/>
            <a:r>
              <a:rPr lang="es-MX" sz="1800" i="1" dirty="0">
                <a:latin typeface="Arial" panose="020B0604020202020204" pitchFamily="34" charset="0"/>
                <a:cs typeface="Arial" panose="020B0604020202020204" pitchFamily="34" charset="0"/>
              </a:rPr>
              <a:t>Contenido temático</a:t>
            </a:r>
          </a:p>
        </p:txBody>
      </p:sp>
      <p:sp>
        <p:nvSpPr>
          <p:cNvPr id="3" name="Subtítulo 2"/>
          <p:cNvSpPr>
            <a:spLocks noGrp="1"/>
          </p:cNvSpPr>
          <p:nvPr>
            <p:ph type="subTitle" idx="1"/>
          </p:nvPr>
        </p:nvSpPr>
        <p:spPr>
          <a:xfrm>
            <a:off x="2589213" y="1854927"/>
            <a:ext cx="8915399" cy="4048736"/>
          </a:xfrm>
        </p:spPr>
        <p:txBody>
          <a:bodyPr>
            <a:normAutofit/>
          </a:bodyPr>
          <a:lstStyle/>
          <a:p>
            <a:r>
              <a:rPr lang="es-MX" sz="2800" b="1" dirty="0">
                <a:latin typeface="Arial" panose="020B0604020202020204" pitchFamily="34" charset="0"/>
                <a:cs typeface="Arial" panose="020B0604020202020204" pitchFamily="34" charset="0"/>
              </a:rPr>
              <a:t>3.Responsables de los archivos.</a:t>
            </a:r>
          </a:p>
          <a:p>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4. Del Grupo interdisciplinario, integración y objetivos.</a:t>
            </a:r>
          </a:p>
          <a:p>
            <a:pPr algn="just"/>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5. Elementos para determinar los plazos de conservación.</a:t>
            </a:r>
          </a:p>
          <a:p>
            <a:pPr algn="just"/>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5133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fontScale="92500" lnSpcReduction="20000"/>
          </a:bodyPr>
          <a:lstStyle/>
          <a:p>
            <a:pPr algn="just"/>
            <a:r>
              <a:rPr lang="es-MX" sz="2600" dirty="0">
                <a:latin typeface="Arial" panose="020B0604020202020204" pitchFamily="34" charset="0"/>
                <a:cs typeface="Arial" panose="020B0604020202020204" pitchFamily="34" charset="0"/>
              </a:rPr>
              <a:t>Principales funciones del </a:t>
            </a:r>
            <a:r>
              <a:rPr lang="es-MX" sz="2600" b="1" dirty="0">
                <a:latin typeface="Arial" panose="020B0604020202020204" pitchFamily="34" charset="0"/>
                <a:cs typeface="Arial" panose="020B0604020202020204" pitchFamily="34" charset="0"/>
              </a:rPr>
              <a:t>responsable del archivo de trámite</a:t>
            </a:r>
            <a:r>
              <a:rPr lang="es-MX" sz="2600" dirty="0">
                <a:latin typeface="Arial" panose="020B0604020202020204" pitchFamily="34" charset="0"/>
                <a:cs typeface="Arial" panose="020B0604020202020204" pitchFamily="34" charset="0"/>
              </a:rPr>
              <a:t>:</a:t>
            </a:r>
          </a:p>
          <a:p>
            <a:pPr marL="457200" indent="-457200" algn="just">
              <a:buFont typeface="Wingdings" panose="05000000000000000000" pitchFamily="2" charset="2"/>
              <a:buChar char="Ø"/>
            </a:pPr>
            <a:r>
              <a:rPr lang="es-MX" sz="2600" dirty="0">
                <a:latin typeface="Arial" panose="020B0604020202020204" pitchFamily="34" charset="0"/>
                <a:cs typeface="Arial" panose="020B0604020202020204" pitchFamily="34" charset="0"/>
              </a:rPr>
              <a:t>Colaborar con el responsable del áreas coordinadora de archivos, en la elaboración de los instrumentos de control y consulta archivística;</a:t>
            </a:r>
          </a:p>
          <a:p>
            <a:pPr marL="457200" indent="-457200" algn="just">
              <a:buFont typeface="Wingdings" panose="05000000000000000000" pitchFamily="2" charset="2"/>
              <a:buChar char="Ø"/>
            </a:pPr>
            <a:r>
              <a:rPr lang="es-MX" sz="2600" dirty="0">
                <a:latin typeface="Arial" panose="020B0604020202020204" pitchFamily="34" charset="0"/>
                <a:cs typeface="Arial" panose="020B0604020202020204" pitchFamily="34" charset="0"/>
              </a:rPr>
              <a:t>Asegurar la localización y consulta de los expedientes mediante la elaboración de los inventarios documentales;</a:t>
            </a:r>
          </a:p>
          <a:p>
            <a:pPr marL="457200" indent="-457200" algn="just">
              <a:buFont typeface="Wingdings" panose="05000000000000000000" pitchFamily="2" charset="2"/>
              <a:buChar char="Ø"/>
            </a:pPr>
            <a:r>
              <a:rPr lang="es-MX" sz="2600" dirty="0">
                <a:latin typeface="Arial" panose="020B0604020202020204" pitchFamily="34" charset="0"/>
                <a:cs typeface="Arial" panose="020B0604020202020204" pitchFamily="34" charset="0"/>
              </a:rPr>
              <a:t>Resguardar los archivos y la información que haya sido clasificada de acuerdo con la legislación en materia de transparencia y acceso a la información pública, en tanto conserve tal carácter.</a:t>
            </a:r>
          </a:p>
          <a:p>
            <a:pPr algn="just"/>
            <a:endParaRPr lang="es-MX" sz="2400" dirty="0">
              <a:latin typeface="Arial" panose="020B0604020202020204" pitchFamily="34" charset="0"/>
              <a:cs typeface="Arial" panose="020B0604020202020204" pitchFamily="34" charset="0"/>
            </a:endParaRPr>
          </a:p>
          <a:p>
            <a:pPr algn="just"/>
            <a:endParaRPr lang="es-MX" sz="2400" dirty="0"/>
          </a:p>
        </p:txBody>
      </p:sp>
    </p:spTree>
    <p:extLst>
      <p:ext uri="{BB962C8B-B14F-4D97-AF65-F5344CB8AC3E}">
        <p14:creationId xmlns:p14="http://schemas.microsoft.com/office/powerpoint/2010/main" val="1774848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a:t>
            </a:r>
            <a:r>
              <a:rPr lang="es-MX" sz="2400" b="1" dirty="0">
                <a:latin typeface="Arial" panose="020B0604020202020204" pitchFamily="34" charset="0"/>
                <a:cs typeface="Arial" panose="020B0604020202020204" pitchFamily="34" charset="0"/>
              </a:rPr>
              <a:t>responsable del archivo de trámite</a:t>
            </a:r>
            <a:r>
              <a:rPr lang="es-MX" sz="24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Trabajar de acuerdo con los criterios específicos y recomendaciones dictados por el área coordinadora de archivos; </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Realizar las transferencias primarias al archivo de concentración.</a:t>
            </a:r>
          </a:p>
          <a:p>
            <a:pPr algn="just"/>
            <a:endParaRPr lang="es-MX" sz="2400" dirty="0"/>
          </a:p>
        </p:txBody>
      </p:sp>
    </p:spTree>
    <p:extLst>
      <p:ext uri="{BB962C8B-B14F-4D97-AF65-F5344CB8AC3E}">
        <p14:creationId xmlns:p14="http://schemas.microsoft.com/office/powerpoint/2010/main" val="886357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a:t>
            </a:r>
            <a:r>
              <a:rPr lang="es-MX" sz="2400" b="1" dirty="0">
                <a:latin typeface="Arial" panose="020B0604020202020204" pitchFamily="34" charset="0"/>
                <a:cs typeface="Arial" panose="020B0604020202020204" pitchFamily="34" charset="0"/>
              </a:rPr>
              <a:t>responsable del archivo de concentración</a:t>
            </a:r>
            <a:r>
              <a:rPr lang="es-MX" sz="24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Recibir las transferencias primarias y brindar servicios de préstamo y consulta a las unidades o áreas administrativas productoras de la documentación que resguarda; </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Colaborar con el área coordinadora de archivos en la elaboración de los instrumentos de control archivístico</a:t>
            </a:r>
          </a:p>
        </p:txBody>
      </p:sp>
    </p:spTree>
    <p:extLst>
      <p:ext uri="{BB962C8B-B14F-4D97-AF65-F5344CB8AC3E}">
        <p14:creationId xmlns:p14="http://schemas.microsoft.com/office/powerpoint/2010/main" val="1005893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fontScale="92500" lnSpcReduction="20000"/>
          </a:bodyPr>
          <a:lstStyle/>
          <a:p>
            <a:pPr algn="just"/>
            <a:r>
              <a:rPr lang="es-MX" sz="2400" dirty="0">
                <a:latin typeface="Arial" panose="020B0604020202020204" pitchFamily="34" charset="0"/>
                <a:cs typeface="Arial" panose="020B0604020202020204" pitchFamily="34" charset="0"/>
              </a:rPr>
              <a:t>Principales funciones del </a:t>
            </a:r>
            <a:r>
              <a:rPr lang="es-MX" sz="2400" b="1" dirty="0">
                <a:latin typeface="Arial" panose="020B0604020202020204" pitchFamily="34" charset="0"/>
                <a:cs typeface="Arial" panose="020B0604020202020204" pitchFamily="34" charset="0"/>
              </a:rPr>
              <a:t>responsable del archivo de concentración</a:t>
            </a:r>
            <a:r>
              <a:rPr lang="es-MX" sz="24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Promover la baja documental de los expedientes que integran las series documentales que hayan cumplido su vigencia documental y, en su caso, plazos de conservación y que no posean valores históricos;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Publicar, al final de cada año, los dictámenes y actas de baja documental y transferencia secundaria, en los términos que establezcan las disposiciones en la materia y conservarlos en el archivo de concentración por un periodo mínimo de siete años a partir de la fecha de su elaboración.</a:t>
            </a:r>
          </a:p>
        </p:txBody>
      </p:sp>
    </p:spTree>
    <p:extLst>
      <p:ext uri="{BB962C8B-B14F-4D97-AF65-F5344CB8AC3E}">
        <p14:creationId xmlns:p14="http://schemas.microsoft.com/office/powerpoint/2010/main" val="11333331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a:t>
            </a:r>
            <a:r>
              <a:rPr lang="es-MX" sz="2400" b="1" dirty="0">
                <a:latin typeface="Arial" panose="020B0604020202020204" pitchFamily="34" charset="0"/>
                <a:cs typeface="Arial" panose="020B0604020202020204" pitchFamily="34" charset="0"/>
              </a:rPr>
              <a:t>responsable del archivo histórico</a:t>
            </a:r>
            <a:r>
              <a:rPr lang="es-MX" sz="24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Brindar servicios de préstamo y consulta al público;</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Establecer los procedimientos de consulta de los acervos que resguarda;</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Colaborar con el área coordinadora de archivos en la elaboración de los instrumentos de control archivístico. </a:t>
            </a:r>
          </a:p>
        </p:txBody>
      </p:sp>
    </p:spTree>
    <p:extLst>
      <p:ext uri="{BB962C8B-B14F-4D97-AF65-F5344CB8AC3E}">
        <p14:creationId xmlns:p14="http://schemas.microsoft.com/office/powerpoint/2010/main" val="1505018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Principales funciones del </a:t>
            </a:r>
            <a:r>
              <a:rPr lang="es-MX" sz="2400" b="1" dirty="0">
                <a:latin typeface="Arial" panose="020B0604020202020204" pitchFamily="34" charset="0"/>
                <a:cs typeface="Arial" panose="020B0604020202020204" pitchFamily="34" charset="0"/>
              </a:rPr>
              <a:t>responsable del archivo histórico</a:t>
            </a:r>
            <a:r>
              <a:rPr lang="es-MX" sz="24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Implementar políticas y estrategias de preservación que permitan conservar los documentos históricos y aplicar los mecanismos y las herramientas que proporcionan las tecnológicas de información para mantenerlos a disposición de los usuarios.</a:t>
            </a:r>
          </a:p>
        </p:txBody>
      </p:sp>
    </p:spTree>
    <p:extLst>
      <p:ext uri="{BB962C8B-B14F-4D97-AF65-F5344CB8AC3E}">
        <p14:creationId xmlns:p14="http://schemas.microsoft.com/office/powerpoint/2010/main" val="2719411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3.</a:t>
            </a:r>
            <a:r>
              <a:rPr lang="es-MX" sz="2400" b="1" dirty="0">
                <a:latin typeface="Arial" panose="020B0604020202020204" pitchFamily="34" charset="0"/>
                <a:cs typeface="Arial" panose="020B0604020202020204" pitchFamily="34" charset="0"/>
              </a:rPr>
              <a:t>Responsables de los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fontScale="92500" lnSpcReduction="10000"/>
          </a:bodyPr>
          <a:lstStyle/>
          <a:p>
            <a:pPr algn="just"/>
            <a:r>
              <a:rPr lang="es-MX" sz="2400" dirty="0">
                <a:latin typeface="Arial" panose="020B0604020202020204" pitchFamily="34" charset="0"/>
                <a:cs typeface="Arial" panose="020B0604020202020204" pitchFamily="34" charset="0"/>
              </a:rPr>
              <a:t>Del </a:t>
            </a:r>
            <a:r>
              <a:rPr lang="es-MX" sz="2400" b="1" dirty="0">
                <a:latin typeface="Arial" panose="020B0604020202020204" pitchFamily="34" charset="0"/>
                <a:cs typeface="Arial" panose="020B0604020202020204" pitchFamily="34" charset="0"/>
              </a:rPr>
              <a:t>responsable de oficialía de partes o áreas de correspondencia</a:t>
            </a: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Dichas áreas son responsables de la recepción, registro, seguimiento y despacho de la documentación para la integración de los expedientes de los archivos de trámite. </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Los responsables de las áreas de correspondencia deben contar con los conocimientos, habilidades, competencias y experiencia acordes con su responsabilidad; y los titulares de las unidades administrativas tienen la obligación de establecer las condiciones que permitan la capacitación de dichos responsables.</a:t>
            </a:r>
          </a:p>
        </p:txBody>
      </p:sp>
    </p:spTree>
    <p:extLst>
      <p:ext uri="{BB962C8B-B14F-4D97-AF65-F5344CB8AC3E}">
        <p14:creationId xmlns:p14="http://schemas.microsoft.com/office/powerpoint/2010/main" val="4118942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br>
              <a:rPr lang="es-MX" sz="2400" b="1" dirty="0">
                <a:latin typeface="Arial" panose="020B0604020202020204" pitchFamily="34" charset="0"/>
                <a:cs typeface="Arial" panose="020B0604020202020204" pitchFamily="34" charset="0"/>
              </a:rPr>
            </a:br>
            <a:r>
              <a:rPr lang="es-MX" sz="2400" b="1" dirty="0">
                <a:latin typeface="Arial" panose="020B0604020202020204" pitchFamily="34" charset="0"/>
                <a:cs typeface="Arial" panose="020B0604020202020204" pitchFamily="34" charset="0"/>
              </a:rPr>
              <a:t>4. Del Grupo interdisciplinario, integración y objetivos</a:t>
            </a:r>
            <a:br>
              <a:rPr lang="es-MX" sz="2400" b="1" dirty="0">
                <a:latin typeface="Arial" panose="020B0604020202020204" pitchFamily="34" charset="0"/>
                <a:cs typeface="Arial" panose="020B0604020202020204" pitchFamily="34" charset="0"/>
              </a:rPr>
            </a:br>
            <a:endParaRPr lang="es-MX" sz="24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“Al conjunto de personas que deberá estar integrado por el titular del área coordinadora de archivos; la unidad de transparencia; los titulares de las áreas de planeación estratégica, jurídica, mejora continua, órganos internos de control o sus equivalentes; las áreas responsables de la información, así como el responsable del archivo histórico, con la finalidad de coadyuvar en la valoración documental”</a:t>
            </a:r>
          </a:p>
          <a:p>
            <a:pPr algn="just"/>
            <a:r>
              <a:rPr lang="es-MX" sz="2400" dirty="0">
                <a:latin typeface="Arial" panose="020B0604020202020204" pitchFamily="34" charset="0"/>
                <a:cs typeface="Arial" panose="020B0604020202020204" pitchFamily="34" charset="0"/>
              </a:rPr>
              <a:t>Artículo 4 fracción XXXV</a:t>
            </a:r>
          </a:p>
        </p:txBody>
      </p:sp>
    </p:spTree>
    <p:extLst>
      <p:ext uri="{BB962C8B-B14F-4D97-AF65-F5344CB8AC3E}">
        <p14:creationId xmlns:p14="http://schemas.microsoft.com/office/powerpoint/2010/main" val="681441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653143"/>
            <a:ext cx="8915399" cy="653143"/>
          </a:xfrm>
        </p:spPr>
        <p:txBody>
          <a:bodyPr>
            <a:normAutofit fontScale="90000"/>
          </a:bodyPr>
          <a:lstStyle/>
          <a:p>
            <a:br>
              <a:rPr lang="es-MX" sz="2400" b="1" dirty="0">
                <a:latin typeface="Arial" panose="020B0604020202020204" pitchFamily="34" charset="0"/>
                <a:cs typeface="Arial" panose="020B0604020202020204" pitchFamily="34" charset="0"/>
              </a:rPr>
            </a:br>
            <a:r>
              <a:rPr lang="es-MX" sz="2400" b="1" dirty="0">
                <a:latin typeface="Arial" panose="020B0604020202020204" pitchFamily="34" charset="0"/>
                <a:cs typeface="Arial" panose="020B0604020202020204" pitchFamily="34" charset="0"/>
              </a:rPr>
              <a:t>4. Del Grupo interdisciplinario, integración y objetivos</a:t>
            </a:r>
            <a:br>
              <a:rPr lang="es-MX" sz="2400" b="1" dirty="0">
                <a:latin typeface="Arial" panose="020B0604020202020204" pitchFamily="34" charset="0"/>
                <a:cs typeface="Arial" panose="020B0604020202020204" pitchFamily="34" charset="0"/>
              </a:rPr>
            </a:br>
            <a:endParaRPr lang="es-MX" sz="24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306286"/>
            <a:ext cx="8915399" cy="5384799"/>
          </a:xfrm>
        </p:spPr>
        <p:txBody>
          <a:bodyPr>
            <a:noAutofit/>
          </a:bodyPr>
          <a:lstStyle/>
          <a:p>
            <a:pPr algn="just"/>
            <a:r>
              <a:rPr lang="es-MX" sz="2400" b="1" dirty="0">
                <a:latin typeface="Arial" panose="020B0604020202020204" pitchFamily="34" charset="0"/>
                <a:cs typeface="Arial" panose="020B0604020202020204" pitchFamily="34" charset="0"/>
              </a:rPr>
              <a:t>Objetivos</a:t>
            </a:r>
            <a:r>
              <a:rPr lang="es-MX" sz="2400" dirty="0">
                <a:latin typeface="Arial" panose="020B0604020202020204" pitchFamily="34" charset="0"/>
                <a:cs typeface="Arial" panose="020B0604020202020204" pitchFamily="34" charset="0"/>
              </a:rPr>
              <a:t>:</a:t>
            </a:r>
          </a:p>
          <a:p>
            <a:pPr algn="just"/>
            <a:r>
              <a:rPr lang="es-MX" sz="2000" dirty="0">
                <a:latin typeface="Arial" panose="020B0604020202020204" pitchFamily="34" charset="0"/>
                <a:cs typeface="Arial" panose="020B0604020202020204" pitchFamily="34" charset="0"/>
              </a:rPr>
              <a:t>Contar con un grupo multidisciplinario de expertos, que promuevan una gestión documental eficiente.</a:t>
            </a:r>
          </a:p>
          <a:p>
            <a:pPr algn="just"/>
            <a:r>
              <a:rPr lang="es-MX" sz="2400" b="1" dirty="0">
                <a:latin typeface="Arial" panose="020B0604020202020204" pitchFamily="34" charset="0"/>
                <a:cs typeface="Arial" panose="020B0604020202020204" pitchFamily="34" charset="0"/>
              </a:rPr>
              <a:t>Atribuciones</a:t>
            </a:r>
            <a:r>
              <a:rPr lang="es-MX" sz="2400" dirty="0">
                <a:latin typeface="Arial" panose="020B0604020202020204" pitchFamily="34" charset="0"/>
                <a:cs typeface="Arial" panose="020B0604020202020204" pitchFamily="34" charset="0"/>
              </a:rPr>
              <a:t>:</a:t>
            </a:r>
          </a:p>
          <a:p>
            <a:pPr algn="just"/>
            <a:r>
              <a:rPr lang="es-MX" sz="2000" dirty="0">
                <a:latin typeface="Arial" panose="020B0604020202020204" pitchFamily="34" charset="0"/>
                <a:cs typeface="Arial" panose="020B0604020202020204" pitchFamily="34" charset="0"/>
              </a:rPr>
              <a:t>Coadyuvar en el análisis de los procesos y procedimientos institucionales que dan origen a la documentación que integran los expedientes de cada serie documental. </a:t>
            </a:r>
          </a:p>
          <a:p>
            <a:pPr algn="just"/>
            <a:r>
              <a:rPr lang="es-MX" sz="2000" dirty="0">
                <a:latin typeface="Arial" panose="020B0604020202020204" pitchFamily="34" charset="0"/>
                <a:cs typeface="Arial" panose="020B0604020202020204" pitchFamily="34" charset="0"/>
              </a:rPr>
              <a:t>Colaborar con las áreas en el establecimiento de los valores documentales, vigencias, plazos de conservación y disposición documental durante el proceso de elaboración de las fichas técnicas de valoración de la serie documental y que, en conjunto, conforman el catálogo de disposición documental.</a:t>
            </a:r>
          </a:p>
        </p:txBody>
      </p:sp>
    </p:spTree>
    <p:extLst>
      <p:ext uri="{BB962C8B-B14F-4D97-AF65-F5344CB8AC3E}">
        <p14:creationId xmlns:p14="http://schemas.microsoft.com/office/powerpoint/2010/main" val="2370395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06928" y="1306286"/>
            <a:ext cx="8915399" cy="653143"/>
          </a:xfrm>
        </p:spPr>
        <p:txBody>
          <a:bodyPr>
            <a:normAutofit fontScale="90000"/>
          </a:bodyPr>
          <a:lstStyle/>
          <a:p>
            <a:br>
              <a:rPr lang="es-MX" sz="2400" b="1" dirty="0">
                <a:latin typeface="Arial" panose="020B0604020202020204" pitchFamily="34" charset="0"/>
                <a:cs typeface="Arial" panose="020B0604020202020204" pitchFamily="34" charset="0"/>
              </a:rPr>
            </a:br>
            <a:r>
              <a:rPr lang="es-MX" sz="2400" b="1" dirty="0">
                <a:latin typeface="Arial" panose="020B0604020202020204" pitchFamily="34" charset="0"/>
                <a:cs typeface="Arial" panose="020B0604020202020204" pitchFamily="34" charset="0"/>
              </a:rPr>
              <a:t>4. Del Grupo interdisciplinario, integración y objetivos</a:t>
            </a:r>
            <a:br>
              <a:rPr lang="es-MX" sz="2400" b="1" dirty="0">
                <a:latin typeface="Arial" panose="020B0604020202020204" pitchFamily="34" charset="0"/>
                <a:cs typeface="Arial" panose="020B0604020202020204" pitchFamily="34" charset="0"/>
              </a:rPr>
            </a:br>
            <a:endParaRPr lang="es-MX" sz="24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2" y="1959429"/>
            <a:ext cx="8915399" cy="5384799"/>
          </a:xfrm>
        </p:spPr>
        <p:txBody>
          <a:bodyPr>
            <a:noAutofit/>
          </a:bodyPr>
          <a:lstStyle/>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¿Cómo funciona el GI?</a:t>
            </a:r>
            <a:r>
              <a:rPr lang="es-MX" sz="2400" dirty="0">
                <a:latin typeface="Arial" panose="020B0604020202020204" pitchFamily="34" charset="0"/>
                <a:cs typeface="Arial" panose="020B0604020202020204" pitchFamily="34" charset="0"/>
              </a:rPr>
              <a:t> </a:t>
            </a:r>
          </a:p>
          <a:p>
            <a:pPr algn="just"/>
            <a:r>
              <a:rPr lang="es-MX" sz="2400" dirty="0">
                <a:latin typeface="Arial" panose="020B0604020202020204" pitchFamily="34" charset="0"/>
                <a:cs typeface="Arial" panose="020B0604020202020204" pitchFamily="34" charset="0"/>
              </a:rPr>
              <a:t>_Como un tipo de órgano de deliberación, ya que tiene un fin determinado.</a:t>
            </a:r>
          </a:p>
          <a:p>
            <a:pPr algn="just"/>
            <a:r>
              <a:rPr lang="es-MX" sz="2400" b="1" dirty="0">
                <a:latin typeface="Arial" panose="020B0604020202020204" pitchFamily="34" charset="0"/>
                <a:cs typeface="Arial" panose="020B0604020202020204" pitchFamily="34" charset="0"/>
              </a:rPr>
              <a:t>¿Cómo se regula el GI?</a:t>
            </a:r>
          </a:p>
          <a:p>
            <a:pPr algn="just"/>
            <a:r>
              <a:rPr lang="es-MX" sz="2400" dirty="0">
                <a:latin typeface="Arial" panose="020B0604020202020204" pitchFamily="34" charset="0"/>
                <a:cs typeface="Arial" panose="020B0604020202020204" pitchFamily="34" charset="0"/>
              </a:rPr>
              <a:t>_Mediante Reglas de operación institucionales.</a:t>
            </a:r>
          </a:p>
          <a:p>
            <a:pPr algn="just"/>
            <a:r>
              <a:rPr lang="es-MX" sz="2400" dirty="0">
                <a:latin typeface="Arial" panose="020B0604020202020204" pitchFamily="34" charset="0"/>
                <a:cs typeface="Arial" panose="020B0604020202020204" pitchFamily="34" charset="0"/>
              </a:rPr>
              <a:t>¿</a:t>
            </a:r>
            <a:r>
              <a:rPr lang="es-MX" sz="2400" b="1" dirty="0">
                <a:latin typeface="Arial" panose="020B0604020202020204" pitchFamily="34" charset="0"/>
                <a:cs typeface="Arial" panose="020B0604020202020204" pitchFamily="34" charset="0"/>
              </a:rPr>
              <a:t>Quien preside el GI en cada sujeto obligado?</a:t>
            </a:r>
          </a:p>
          <a:p>
            <a:pPr algn="just"/>
            <a:r>
              <a:rPr lang="es-MX" sz="2400" dirty="0">
                <a:latin typeface="Arial" panose="020B0604020202020204" pitchFamily="34" charset="0"/>
                <a:cs typeface="Arial" panose="020B0604020202020204" pitchFamily="34" charset="0"/>
              </a:rPr>
              <a:t>_El responsable del área coordinadora de archivos.</a:t>
            </a:r>
          </a:p>
          <a:p>
            <a:pPr algn="just"/>
            <a:endParaRPr lang="es-MX" sz="2400" dirty="0">
              <a:latin typeface="Arial" panose="020B0604020202020204" pitchFamily="34" charset="0"/>
              <a:cs typeface="Arial" panose="020B0604020202020204" pitchFamily="34" charset="0"/>
            </a:endParaRPr>
          </a:p>
          <a:p>
            <a:pPr algn="just"/>
            <a:endParaRPr lang="es-MX"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8153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496386"/>
          </a:xfrm>
        </p:spPr>
        <p:txBody>
          <a:bodyPr>
            <a:noAutofit/>
          </a:bodyPr>
          <a:lstStyle/>
          <a:p>
            <a:pPr algn="r"/>
            <a:r>
              <a:rPr lang="es-MX" sz="1800" i="1" dirty="0">
                <a:latin typeface="Arial" panose="020B0604020202020204" pitchFamily="34" charset="0"/>
                <a:cs typeface="Arial" panose="020B0604020202020204" pitchFamily="34" charset="0"/>
              </a:rPr>
              <a:t>Contenido temático</a:t>
            </a:r>
          </a:p>
        </p:txBody>
      </p:sp>
      <p:sp>
        <p:nvSpPr>
          <p:cNvPr id="3" name="Subtítulo 2"/>
          <p:cNvSpPr>
            <a:spLocks noGrp="1"/>
          </p:cNvSpPr>
          <p:nvPr>
            <p:ph type="subTitle" idx="1"/>
          </p:nvPr>
        </p:nvSpPr>
        <p:spPr>
          <a:xfrm>
            <a:off x="2589213" y="1854927"/>
            <a:ext cx="8915399" cy="4493622"/>
          </a:xfrm>
        </p:spPr>
        <p:txBody>
          <a:bodyPr>
            <a:normAutofit fontScale="25000" lnSpcReduction="20000"/>
          </a:bodyPr>
          <a:lstStyle/>
          <a:p>
            <a:pPr algn="ctr"/>
            <a:r>
              <a:rPr lang="es-MX" sz="11200" b="1" dirty="0">
                <a:latin typeface="Arial" panose="020B0604020202020204" pitchFamily="34" charset="0"/>
                <a:cs typeface="Arial" panose="020B0604020202020204" pitchFamily="34" charset="0"/>
              </a:rPr>
              <a:t>Unidad 2</a:t>
            </a:r>
          </a:p>
          <a:p>
            <a:pPr algn="ctr"/>
            <a:endParaRPr lang="es-MX" sz="11200" b="1" dirty="0">
              <a:latin typeface="Arial" panose="020B0604020202020204" pitchFamily="34" charset="0"/>
              <a:cs typeface="Arial" panose="020B0604020202020204" pitchFamily="34" charset="0"/>
            </a:endParaRPr>
          </a:p>
          <a:p>
            <a:pPr algn="just"/>
            <a:r>
              <a:rPr lang="es-MX" sz="11200" b="1" dirty="0">
                <a:latin typeface="Arial" panose="020B0604020202020204" pitchFamily="34" charset="0"/>
                <a:cs typeface="Arial" panose="020B0604020202020204" pitchFamily="34" charset="0"/>
              </a:rPr>
              <a:t>6.De los documentos históricos, que contienen datos personales sensibles.</a:t>
            </a:r>
          </a:p>
          <a:p>
            <a:pPr algn="just"/>
            <a:endParaRPr lang="es-MX" sz="11200" b="1" dirty="0">
              <a:latin typeface="Arial" panose="020B0604020202020204" pitchFamily="34" charset="0"/>
              <a:cs typeface="Arial" panose="020B0604020202020204" pitchFamily="34" charset="0"/>
            </a:endParaRPr>
          </a:p>
          <a:p>
            <a:pPr algn="just"/>
            <a:r>
              <a:rPr lang="es-MX" sz="11200" b="1" dirty="0">
                <a:latin typeface="Arial" panose="020B0604020202020204" pitchFamily="34" charset="0"/>
                <a:cs typeface="Arial" panose="020B0604020202020204" pitchFamily="34" charset="0"/>
              </a:rPr>
              <a:t>7.Elementos del Sistema institucional de archivos.</a:t>
            </a:r>
          </a:p>
          <a:p>
            <a:pPr algn="just"/>
            <a:r>
              <a:rPr lang="es-MX" sz="11200" b="1" dirty="0">
                <a:latin typeface="Arial" panose="020B0604020202020204" pitchFamily="34" charset="0"/>
                <a:cs typeface="Arial" panose="020B0604020202020204" pitchFamily="34" charset="0"/>
              </a:rPr>
              <a:t> </a:t>
            </a:r>
          </a:p>
          <a:p>
            <a:pPr algn="just"/>
            <a:r>
              <a:rPr lang="es-MX" sz="11200" b="1" dirty="0">
                <a:latin typeface="Arial" panose="020B0604020202020204" pitchFamily="34" charset="0"/>
                <a:cs typeface="Arial" panose="020B0604020202020204" pitchFamily="34" charset="0"/>
              </a:rPr>
              <a:t>8.De los sistemas automatizados de archivos.</a:t>
            </a:r>
          </a:p>
          <a:p>
            <a:pPr algn="just"/>
            <a:r>
              <a:rPr lang="es-MX" sz="5900" b="1" dirty="0">
                <a:latin typeface="Arial" panose="020B0604020202020204" pitchFamily="34" charset="0"/>
                <a:cs typeface="Arial" panose="020B0604020202020204" pitchFamily="34" charset="0"/>
              </a:rPr>
              <a:t> </a:t>
            </a:r>
            <a:endParaRPr lang="es-MX"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7336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5. Elementos para determinar los plazos de conservació</a:t>
            </a:r>
            <a:r>
              <a:rPr lang="es-MX" sz="2700" b="1" dirty="0">
                <a:latin typeface="Arial" panose="020B0604020202020204" pitchFamily="34" charset="0"/>
                <a:cs typeface="Arial" panose="020B0604020202020204" pitchFamily="34" charset="0"/>
              </a:rPr>
              <a:t>n</a:t>
            </a: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Plazo de conservación:</a:t>
            </a:r>
          </a:p>
          <a:p>
            <a:pPr algn="just"/>
            <a:r>
              <a:rPr lang="es-MX" sz="2400" dirty="0">
                <a:latin typeface="Arial" panose="020B0604020202020204" pitchFamily="34" charset="0"/>
                <a:cs typeface="Arial" panose="020B0604020202020204" pitchFamily="34" charset="0"/>
              </a:rPr>
              <a:t>“Al periodo de </a:t>
            </a:r>
            <a:r>
              <a:rPr lang="es-MX" sz="2400" b="1" dirty="0">
                <a:latin typeface="Arial" panose="020B0604020202020204" pitchFamily="34" charset="0"/>
                <a:cs typeface="Arial" panose="020B0604020202020204" pitchFamily="34" charset="0"/>
              </a:rPr>
              <a:t>guarda</a:t>
            </a:r>
            <a:r>
              <a:rPr lang="es-MX" sz="2400" dirty="0">
                <a:latin typeface="Arial" panose="020B0604020202020204" pitchFamily="34" charset="0"/>
                <a:cs typeface="Arial" panose="020B0604020202020204" pitchFamily="34" charset="0"/>
              </a:rPr>
              <a:t> de la documentación en los archivos de </a:t>
            </a:r>
            <a:r>
              <a:rPr lang="es-MX" sz="2400" b="1" dirty="0">
                <a:latin typeface="Arial" panose="020B0604020202020204" pitchFamily="34" charset="0"/>
                <a:cs typeface="Arial" panose="020B0604020202020204" pitchFamily="34" charset="0"/>
              </a:rPr>
              <a:t>trámite</a:t>
            </a:r>
            <a:r>
              <a:rPr lang="es-MX" sz="2400" dirty="0">
                <a:latin typeface="Arial" panose="020B0604020202020204" pitchFamily="34" charset="0"/>
                <a:cs typeface="Arial" panose="020B0604020202020204" pitchFamily="34" charset="0"/>
              </a:rPr>
              <a:t> y </a:t>
            </a:r>
            <a:r>
              <a:rPr lang="es-MX" sz="2400" b="1" dirty="0">
                <a:latin typeface="Arial" panose="020B0604020202020204" pitchFamily="34" charset="0"/>
                <a:cs typeface="Arial" panose="020B0604020202020204" pitchFamily="34" charset="0"/>
              </a:rPr>
              <a:t>concentración</a:t>
            </a:r>
            <a:r>
              <a:rPr lang="es-MX" sz="2400" dirty="0">
                <a:latin typeface="Arial" panose="020B0604020202020204" pitchFamily="34" charset="0"/>
                <a:cs typeface="Arial" panose="020B0604020202020204" pitchFamily="34" charset="0"/>
              </a:rPr>
              <a:t>, que consiste en la combinación de la vigencia documental y, en su caso, el término precautorio y </a:t>
            </a:r>
            <a:r>
              <a:rPr lang="es-MX" sz="2400" b="1" dirty="0">
                <a:latin typeface="Arial" panose="020B0604020202020204" pitchFamily="34" charset="0"/>
                <a:cs typeface="Arial" panose="020B0604020202020204" pitchFamily="34" charset="0"/>
              </a:rPr>
              <a:t>periodo de reserva </a:t>
            </a:r>
            <a:r>
              <a:rPr lang="es-MX" sz="2400" dirty="0">
                <a:latin typeface="Arial" panose="020B0604020202020204" pitchFamily="34" charset="0"/>
                <a:cs typeface="Arial" panose="020B0604020202020204" pitchFamily="34" charset="0"/>
              </a:rPr>
              <a:t>que se establezcan de conformidad con la normatividad aplicable”</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Articulo 4 fracción XLVI</a:t>
            </a:r>
          </a:p>
        </p:txBody>
      </p:sp>
    </p:spTree>
    <p:extLst>
      <p:ext uri="{BB962C8B-B14F-4D97-AF65-F5344CB8AC3E}">
        <p14:creationId xmlns:p14="http://schemas.microsoft.com/office/powerpoint/2010/main" val="25250886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5. Elementos para determinar los plazos de conservació</a:t>
            </a:r>
            <a:r>
              <a:rPr lang="es-MX" sz="2700" b="1" dirty="0">
                <a:latin typeface="Arial" panose="020B0604020202020204" pitchFamily="34" charset="0"/>
                <a:cs typeface="Arial" panose="020B0604020202020204" pitchFamily="34" charset="0"/>
              </a:rPr>
              <a:t>n</a:t>
            </a: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lnSpcReduction="10000"/>
          </a:bodyPr>
          <a:lstStyle/>
          <a:p>
            <a:pPr algn="just"/>
            <a:r>
              <a:rPr lang="es-MX" sz="2600" dirty="0">
                <a:latin typeface="Arial" panose="020B0604020202020204" pitchFamily="34" charset="0"/>
                <a:cs typeface="Arial" panose="020B0604020202020204" pitchFamily="34" charset="0"/>
              </a:rPr>
              <a:t>Normatividad.</a:t>
            </a:r>
          </a:p>
          <a:p>
            <a:pPr algn="just"/>
            <a:r>
              <a:rPr lang="es-MX" sz="2600" dirty="0">
                <a:latin typeface="Arial" panose="020B0604020202020204" pitchFamily="34" charset="0"/>
                <a:cs typeface="Arial" panose="020B0604020202020204" pitchFamily="34" charset="0"/>
              </a:rPr>
              <a:t>Uso y consulta.</a:t>
            </a:r>
          </a:p>
          <a:p>
            <a:pPr algn="just"/>
            <a:r>
              <a:rPr lang="es-MX" sz="2600" dirty="0">
                <a:latin typeface="Arial" panose="020B0604020202020204" pitchFamily="34" charset="0"/>
                <a:cs typeface="Arial" panose="020B0604020202020204" pitchFamily="34" charset="0"/>
              </a:rPr>
              <a:t>Valores (A,F,C,L,H.)</a:t>
            </a:r>
          </a:p>
          <a:p>
            <a:pPr algn="just"/>
            <a:r>
              <a:rPr lang="es-MX" sz="2600" dirty="0">
                <a:latin typeface="Arial" panose="020B0604020202020204" pitchFamily="34" charset="0"/>
                <a:cs typeface="Arial" panose="020B0604020202020204" pitchFamily="34" charset="0"/>
              </a:rPr>
              <a:t>Vigencias AT-AC</a:t>
            </a:r>
          </a:p>
          <a:p>
            <a:pPr algn="just"/>
            <a:r>
              <a:rPr lang="es-MX" sz="2600" dirty="0">
                <a:latin typeface="Arial" panose="020B0604020202020204" pitchFamily="34" charset="0"/>
                <a:cs typeface="Arial" panose="020B0604020202020204" pitchFamily="34" charset="0"/>
              </a:rPr>
              <a:t>Periodos adicionales (reserva)</a:t>
            </a:r>
          </a:p>
          <a:p>
            <a:pPr algn="just"/>
            <a:r>
              <a:rPr lang="es-MX" sz="2600" dirty="0">
                <a:latin typeface="Arial" panose="020B0604020202020204" pitchFamily="34" charset="0"/>
                <a:cs typeface="Arial" panose="020B0604020202020204" pitchFamily="34" charset="0"/>
              </a:rPr>
              <a:t>Datos personales sensibles (Art. 36, segundo párrafo)</a:t>
            </a:r>
          </a:p>
          <a:p>
            <a:pPr algn="just"/>
            <a:r>
              <a:rPr lang="es-MX" sz="2600" dirty="0">
                <a:latin typeface="Arial" panose="020B0604020202020204" pitchFamily="34" charset="0"/>
                <a:cs typeface="Arial" panose="020B0604020202020204" pitchFamily="34" charset="0"/>
              </a:rPr>
              <a:t>Disposición final.</a:t>
            </a:r>
          </a:p>
          <a:p>
            <a:pPr algn="just"/>
            <a:endParaRPr lang="es-MX" sz="2400" dirty="0"/>
          </a:p>
        </p:txBody>
      </p:sp>
    </p:spTree>
    <p:extLst>
      <p:ext uri="{BB962C8B-B14F-4D97-AF65-F5344CB8AC3E}">
        <p14:creationId xmlns:p14="http://schemas.microsoft.com/office/powerpoint/2010/main" val="655742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5. Elementos para determinar los plazos de conservació</a:t>
            </a:r>
            <a:r>
              <a:rPr lang="es-MX" sz="2700" b="1" dirty="0">
                <a:latin typeface="Arial" panose="020B0604020202020204" pitchFamily="34" charset="0"/>
                <a:cs typeface="Arial" panose="020B0604020202020204" pitchFamily="34" charset="0"/>
              </a:rPr>
              <a:t>n</a:t>
            </a: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lnSpcReduction="10000"/>
          </a:bodyPr>
          <a:lstStyle/>
          <a:p>
            <a:pPr algn="just"/>
            <a:r>
              <a:rPr lang="es-MX" sz="2400" dirty="0">
                <a:latin typeface="Arial" panose="020B0604020202020204" pitchFamily="34" charset="0"/>
                <a:cs typeface="Arial" panose="020B0604020202020204" pitchFamily="34" charset="0"/>
              </a:rPr>
              <a:t>Herramientas de apoyo, para establecer los plazos de conservación:</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Revisión de disposiciones institucionales.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Cuestionarios dirigidos a los responsables de los archivos, así como a los titulares.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Procesos documentados.</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Calendario de reuniones y visitas. </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Fichas técnicas de valoración.</a:t>
            </a:r>
          </a:p>
          <a:p>
            <a:pPr algn="just"/>
            <a:endParaRPr lang="es-MX" sz="2400" dirty="0"/>
          </a:p>
          <a:p>
            <a:pPr algn="just"/>
            <a:endParaRPr lang="es-MX" sz="2400" dirty="0"/>
          </a:p>
          <a:p>
            <a:pPr algn="just"/>
            <a:endParaRPr lang="es-MX" sz="2400" dirty="0"/>
          </a:p>
          <a:p>
            <a:pPr algn="just"/>
            <a:endParaRPr lang="es-MX" sz="2400" dirty="0"/>
          </a:p>
        </p:txBody>
      </p:sp>
    </p:spTree>
    <p:extLst>
      <p:ext uri="{BB962C8B-B14F-4D97-AF65-F5344CB8AC3E}">
        <p14:creationId xmlns:p14="http://schemas.microsoft.com/office/powerpoint/2010/main" val="25526133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6.De los documentos históricos, que contienen datos personales sensibles</a:t>
            </a:r>
            <a:br>
              <a:rPr lang="es-MX" sz="28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fontScale="55000" lnSpcReduction="20000"/>
          </a:bodyPr>
          <a:lstStyle/>
          <a:p>
            <a:pPr algn="just"/>
            <a:r>
              <a:rPr lang="es-MX" sz="3800" dirty="0">
                <a:latin typeface="Arial" panose="020B0604020202020204" pitchFamily="34" charset="0"/>
                <a:cs typeface="Arial" panose="020B0604020202020204" pitchFamily="34" charset="0"/>
              </a:rPr>
              <a:t>La Ley General de Archivos, señala:</a:t>
            </a:r>
          </a:p>
          <a:p>
            <a:pPr algn="just"/>
            <a:r>
              <a:rPr lang="es-MX" sz="3800" b="1" dirty="0">
                <a:latin typeface="Arial" panose="020B0604020202020204" pitchFamily="34" charset="0"/>
                <a:cs typeface="Arial" panose="020B0604020202020204" pitchFamily="34" charset="0"/>
              </a:rPr>
              <a:t>Artículo 36. </a:t>
            </a:r>
            <a:r>
              <a:rPr lang="es-MX" sz="3800" dirty="0">
                <a:latin typeface="Arial" panose="020B0604020202020204" pitchFamily="34" charset="0"/>
                <a:cs typeface="Arial" panose="020B0604020202020204" pitchFamily="34" charset="0"/>
              </a:rPr>
              <a:t>Los documentos contenidos en los </a:t>
            </a:r>
            <a:r>
              <a:rPr lang="es-MX" sz="3800" b="1" dirty="0">
                <a:latin typeface="Arial" panose="020B0604020202020204" pitchFamily="34" charset="0"/>
                <a:cs typeface="Arial" panose="020B0604020202020204" pitchFamily="34" charset="0"/>
              </a:rPr>
              <a:t>archivos históricos </a:t>
            </a:r>
            <a:r>
              <a:rPr lang="es-MX" sz="3800" dirty="0">
                <a:latin typeface="Arial" panose="020B0604020202020204" pitchFamily="34" charset="0"/>
                <a:cs typeface="Arial" panose="020B0604020202020204" pitchFamily="34" charset="0"/>
              </a:rPr>
              <a:t>son fuentes de acceso público. Una vez que haya concluido la vigencia documental y autorizada la transferencia secundaria a un archivo histórico, éstos </a:t>
            </a:r>
            <a:r>
              <a:rPr lang="es-MX" sz="3800" b="1" dirty="0">
                <a:latin typeface="Arial" panose="020B0604020202020204" pitchFamily="34" charset="0"/>
                <a:cs typeface="Arial" panose="020B0604020202020204" pitchFamily="34" charset="0"/>
              </a:rPr>
              <a:t>no podrán ser clasificados como reservados o confidenciales</a:t>
            </a:r>
            <a:r>
              <a:rPr lang="es-MX" sz="3800" dirty="0">
                <a:latin typeface="Arial" panose="020B0604020202020204" pitchFamily="34" charset="0"/>
                <a:cs typeface="Arial" panose="020B0604020202020204" pitchFamily="34" charset="0"/>
              </a:rPr>
              <a:t>, de conformidad con lo establecido en el Capítulo I del Título Tercero de esta Ley. Asimismo, deberá considerarse que de acuerdo con la legislación en materia de transparencia y acceso a la información pública, no podrá clasificarse como reservada aquella información que esté relacionada con violaciones graves a derechos humanos o delitos de lesa humanidad.</a:t>
            </a:r>
          </a:p>
          <a:p>
            <a:pPr algn="just"/>
            <a:endParaRPr lang="es-MX" sz="2000" b="1" dirty="0">
              <a:latin typeface="Arial" panose="020B0604020202020204" pitchFamily="34" charset="0"/>
              <a:cs typeface="Arial" panose="020B0604020202020204" pitchFamily="34" charset="0"/>
            </a:endParaRPr>
          </a:p>
          <a:p>
            <a:pPr algn="just"/>
            <a:r>
              <a:rPr lang="es-MX" sz="2000" b="1" dirty="0">
                <a:latin typeface="Arial" panose="020B0604020202020204" pitchFamily="34" charset="0"/>
                <a:cs typeface="Arial" panose="020B0604020202020204" pitchFamily="34" charset="0"/>
              </a:rPr>
              <a:t> </a:t>
            </a:r>
            <a:endParaRPr lang="es-MX" sz="2000" dirty="0"/>
          </a:p>
        </p:txBody>
      </p:sp>
    </p:spTree>
    <p:extLst>
      <p:ext uri="{BB962C8B-B14F-4D97-AF65-F5344CB8AC3E}">
        <p14:creationId xmlns:p14="http://schemas.microsoft.com/office/powerpoint/2010/main" val="41040726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6.De los documentos históricos, que contienen datos personales sensibles</a:t>
            </a:r>
            <a:br>
              <a:rPr lang="es-MX" sz="28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lnSpcReduction="10000"/>
          </a:bodyPr>
          <a:lstStyle/>
          <a:p>
            <a:pPr algn="just"/>
            <a:r>
              <a:rPr lang="es-MX" sz="2400" dirty="0">
                <a:latin typeface="Arial" panose="020B0604020202020204" pitchFamily="34" charset="0"/>
                <a:cs typeface="Arial" panose="020B0604020202020204" pitchFamily="34" charset="0"/>
              </a:rPr>
              <a:t>Los documentos que contengan datos personales sensibles, de acuerdo con la normatividad en la materia, respecto de los cuales se haya determinado su conservación permanente por tener valor histórico, conservarán tal carácter, en el archivo de concentración, por un plazo de 70 años, a partir de la fecha de creación del documento, y serán de acceso restringido durante dicho plazo.</a:t>
            </a:r>
          </a:p>
          <a:p>
            <a:pPr algn="just"/>
            <a:endParaRPr lang="es-MX" sz="24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 </a:t>
            </a:r>
            <a:r>
              <a:rPr lang="es-MX" sz="2000" i="1" dirty="0">
                <a:latin typeface="Arial" panose="020B0604020202020204" pitchFamily="34" charset="0"/>
                <a:cs typeface="Arial" panose="020B0604020202020204" pitchFamily="34" charset="0"/>
              </a:rPr>
              <a:t>Artículo 36 LGA</a:t>
            </a:r>
          </a:p>
          <a:p>
            <a:pPr algn="just"/>
            <a:endParaRPr lang="es-MX" sz="2000" dirty="0"/>
          </a:p>
        </p:txBody>
      </p:sp>
    </p:spTree>
    <p:extLst>
      <p:ext uri="{BB962C8B-B14F-4D97-AF65-F5344CB8AC3E}">
        <p14:creationId xmlns:p14="http://schemas.microsoft.com/office/powerpoint/2010/main" val="15369501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535578"/>
            <a:ext cx="8915399" cy="88827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400" b="1" dirty="0">
                <a:latin typeface="Arial" panose="020B0604020202020204" pitchFamily="34" charset="0"/>
                <a:cs typeface="Arial" panose="020B0604020202020204" pitchFamily="34" charset="0"/>
              </a:rPr>
              <a:t>7.Elementos del Sistema institucional de archivos</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423853"/>
            <a:ext cx="8915399" cy="4479810"/>
          </a:xfrm>
        </p:spPr>
        <p:txBody>
          <a:bodyPr>
            <a:normAutofit fontScale="92500" lnSpcReduction="10000"/>
          </a:bodyPr>
          <a:lstStyle/>
          <a:p>
            <a:pPr algn="just"/>
            <a:r>
              <a:rPr lang="es-MX" sz="2400" dirty="0">
                <a:latin typeface="Arial" panose="020B0604020202020204" pitchFamily="34" charset="0"/>
                <a:cs typeface="Arial" panose="020B0604020202020204" pitchFamily="34" charset="0"/>
              </a:rPr>
              <a:t>El Sistema Institucional de cada sujeto obligado deberá integrarse por: </a:t>
            </a:r>
          </a:p>
          <a:p>
            <a:pPr marL="514350" indent="-514350" algn="just">
              <a:buAutoNum type="romanUcPeriod"/>
            </a:pPr>
            <a:r>
              <a:rPr lang="es-MX" sz="2400" dirty="0">
                <a:latin typeface="Arial" panose="020B0604020202020204" pitchFamily="34" charset="0"/>
                <a:cs typeface="Arial" panose="020B0604020202020204" pitchFamily="34" charset="0"/>
              </a:rPr>
              <a:t>Un área </a:t>
            </a:r>
            <a:r>
              <a:rPr lang="es-MX" sz="2400" b="1" dirty="0">
                <a:latin typeface="Arial" panose="020B0604020202020204" pitchFamily="34" charset="0"/>
                <a:cs typeface="Arial" panose="020B0604020202020204" pitchFamily="34" charset="0"/>
              </a:rPr>
              <a:t>coordinadora de archivos</a:t>
            </a:r>
            <a:r>
              <a:rPr lang="es-MX" sz="2400" dirty="0">
                <a:latin typeface="Arial" panose="020B0604020202020204" pitchFamily="34" charset="0"/>
                <a:cs typeface="Arial" panose="020B0604020202020204" pitchFamily="34" charset="0"/>
              </a:rPr>
              <a:t>, y</a:t>
            </a:r>
          </a:p>
          <a:p>
            <a:pPr marL="514350" indent="-514350" algn="just">
              <a:buAutoNum type="romanUcPeriod"/>
            </a:pPr>
            <a:r>
              <a:rPr lang="es-MX" sz="2400" dirty="0">
                <a:latin typeface="Arial" panose="020B0604020202020204" pitchFamily="34" charset="0"/>
                <a:cs typeface="Arial" panose="020B0604020202020204" pitchFamily="34" charset="0"/>
              </a:rPr>
              <a:t>Las áreas operativas siguientes: </a:t>
            </a:r>
          </a:p>
          <a:p>
            <a:pPr marL="457200" indent="-457200" algn="just">
              <a:buAutoNum type="alphaLcParenR"/>
            </a:pPr>
            <a:r>
              <a:rPr lang="es-MX" sz="2400" dirty="0">
                <a:latin typeface="Arial" panose="020B0604020202020204" pitchFamily="34" charset="0"/>
                <a:cs typeface="Arial" panose="020B0604020202020204" pitchFamily="34" charset="0"/>
              </a:rPr>
              <a:t>De correspondencia; </a:t>
            </a:r>
          </a:p>
          <a:p>
            <a:pPr marL="457200" indent="-457200" algn="just">
              <a:buAutoNum type="alphaLcParenR"/>
            </a:pPr>
            <a:r>
              <a:rPr lang="es-MX" sz="2400" dirty="0">
                <a:latin typeface="Arial" panose="020B0604020202020204" pitchFamily="34" charset="0"/>
                <a:cs typeface="Arial" panose="020B0604020202020204" pitchFamily="34" charset="0"/>
              </a:rPr>
              <a:t>Archivo de trámite, por área o unidad;</a:t>
            </a:r>
          </a:p>
          <a:p>
            <a:pPr marL="457200" indent="-457200" algn="just">
              <a:buAutoNum type="alphaLcParenR"/>
            </a:pPr>
            <a:r>
              <a:rPr lang="es-MX" sz="2400" dirty="0">
                <a:latin typeface="Arial" panose="020B0604020202020204" pitchFamily="34" charset="0"/>
                <a:cs typeface="Arial" panose="020B0604020202020204" pitchFamily="34" charset="0"/>
              </a:rPr>
              <a:t>Archivo de concentración, y</a:t>
            </a:r>
          </a:p>
          <a:p>
            <a:pPr marL="457200" indent="-457200" algn="just">
              <a:buAutoNum type="alphaLcParenR"/>
            </a:pPr>
            <a:r>
              <a:rPr lang="es-MX" sz="2400" dirty="0">
                <a:latin typeface="Arial" panose="020B0604020202020204" pitchFamily="34" charset="0"/>
                <a:cs typeface="Arial" panose="020B0604020202020204" pitchFamily="34" charset="0"/>
              </a:rPr>
              <a:t>Archivo histórico, en su caso, sujeto a la capacidad presupuestal y técnica del sujeto obligado</a:t>
            </a:r>
          </a:p>
          <a:p>
            <a:pPr algn="just"/>
            <a:endParaRPr lang="es-MX" sz="2400" dirty="0">
              <a:latin typeface="Arial" panose="020B0604020202020204" pitchFamily="34" charset="0"/>
              <a:cs typeface="Arial" panose="020B0604020202020204" pitchFamily="34" charset="0"/>
            </a:endParaRPr>
          </a:p>
          <a:p>
            <a:pPr algn="just"/>
            <a:r>
              <a:rPr lang="es-MX" sz="2200" i="1" dirty="0">
                <a:latin typeface="Arial" panose="020B0604020202020204" pitchFamily="34" charset="0"/>
                <a:cs typeface="Arial" panose="020B0604020202020204" pitchFamily="34" charset="0"/>
              </a:rPr>
              <a:t>Articulo 21 LGA</a:t>
            </a:r>
          </a:p>
        </p:txBody>
      </p:sp>
    </p:spTree>
    <p:extLst>
      <p:ext uri="{BB962C8B-B14F-4D97-AF65-F5344CB8AC3E}">
        <p14:creationId xmlns:p14="http://schemas.microsoft.com/office/powerpoint/2010/main" val="30423727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just"/>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8.De los sistemas automatizados de archivos</a:t>
            </a:r>
            <a:br>
              <a:rPr lang="es-MX" sz="800" dirty="0"/>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fontScale="92500" lnSpcReduction="20000"/>
          </a:bodyPr>
          <a:lstStyle/>
          <a:p>
            <a:pPr algn="just"/>
            <a:r>
              <a:rPr lang="es-MX" sz="2400" dirty="0">
                <a:latin typeface="Arial" panose="020B0604020202020204" pitchFamily="34" charset="0"/>
                <a:cs typeface="Arial" panose="020B0604020202020204" pitchFamily="34" charset="0"/>
              </a:rPr>
              <a:t>Se deberá implementar un Sistema Automatizado de Gestión Documental y Administración de Archivos, que permita:</a:t>
            </a:r>
          </a:p>
          <a:p>
            <a:r>
              <a:rPr lang="es-MX" sz="2400" dirty="0">
                <a:latin typeface="Arial" panose="020B0604020202020204" pitchFamily="34" charset="0"/>
                <a:cs typeface="Arial" panose="020B0604020202020204" pitchFamily="34" charset="0"/>
              </a:rPr>
              <a:t>Asegurar el acceso a los documentos;</a:t>
            </a:r>
          </a:p>
          <a:p>
            <a:r>
              <a:rPr lang="es-MX" sz="2400" dirty="0">
                <a:latin typeface="Arial" panose="020B0604020202020204" pitchFamily="34" charset="0"/>
                <a:cs typeface="Arial" panose="020B0604020202020204" pitchFamily="34" charset="0"/>
              </a:rPr>
              <a:t>Aplicar a los documentos electrónicos los instrumentos de consulta;</a:t>
            </a:r>
          </a:p>
          <a:p>
            <a:r>
              <a:rPr lang="es-MX" sz="2400" dirty="0">
                <a:latin typeface="Arial" panose="020B0604020202020204" pitchFamily="34" charset="0"/>
                <a:cs typeface="Arial" panose="020B0604020202020204" pitchFamily="34" charset="0"/>
              </a:rPr>
              <a:t>Preservar los datos de búsqueda que describen los documentos;</a:t>
            </a:r>
          </a:p>
          <a:p>
            <a:r>
              <a:rPr lang="es-MX" sz="2400" dirty="0">
                <a:latin typeface="Arial" panose="020B0604020202020204" pitchFamily="34" charset="0"/>
                <a:cs typeface="Arial" panose="020B0604020202020204" pitchFamily="34" charset="0"/>
              </a:rPr>
              <a:t>Promover la generación de datos abiertos (pública)</a:t>
            </a:r>
          </a:p>
          <a:p>
            <a:r>
              <a:rPr lang="es-MX" sz="2400" dirty="0">
                <a:latin typeface="Arial" panose="020B0604020202020204" pitchFamily="34" charset="0"/>
                <a:cs typeface="Arial" panose="020B0604020202020204" pitchFamily="34" charset="0"/>
              </a:rPr>
              <a:t>Incorporar normas de seguridad</a:t>
            </a:r>
          </a:p>
          <a:p>
            <a:r>
              <a:rPr lang="es-MX" sz="2400" dirty="0">
                <a:latin typeface="Arial" panose="020B0604020202020204" pitchFamily="34" charset="0"/>
                <a:cs typeface="Arial" panose="020B0604020202020204" pitchFamily="34" charset="0"/>
              </a:rPr>
              <a:t>Establecer procedimientos de respaldo</a:t>
            </a:r>
          </a:p>
          <a:p>
            <a:r>
              <a:rPr lang="es-MX" sz="2400" dirty="0">
                <a:latin typeface="Arial" panose="020B0604020202020204" pitchFamily="34" charset="0"/>
                <a:cs typeface="Arial" panose="020B0604020202020204" pitchFamily="34" charset="0"/>
              </a:rPr>
              <a:t>Permitir actualizaciones</a:t>
            </a:r>
          </a:p>
          <a:p>
            <a:pPr algn="just"/>
            <a:endParaRPr lang="es-MX" sz="2400" dirty="0"/>
          </a:p>
        </p:txBody>
      </p:sp>
    </p:spTree>
    <p:extLst>
      <p:ext uri="{BB962C8B-B14F-4D97-AF65-F5344CB8AC3E}">
        <p14:creationId xmlns:p14="http://schemas.microsoft.com/office/powerpoint/2010/main" val="36385532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just"/>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8.De los sistemas automatizados de archivos</a:t>
            </a:r>
            <a:br>
              <a:rPr lang="es-MX" sz="800" dirty="0"/>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algn="just"/>
            <a:r>
              <a:rPr lang="es-MX" sz="2400" dirty="0">
                <a:latin typeface="Arial" panose="020B0604020202020204" pitchFamily="34" charset="0"/>
                <a:cs typeface="Arial" panose="020B0604020202020204" pitchFamily="34" charset="0"/>
              </a:rPr>
              <a:t>El sistema deberá registrar y describir:</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Los niveles de descripción</a:t>
            </a:r>
          </a:p>
          <a:p>
            <a:pPr algn="just"/>
            <a:r>
              <a:rPr lang="es-MX" sz="2400" dirty="0">
                <a:latin typeface="Arial" panose="020B0604020202020204" pitchFamily="34" charset="0"/>
                <a:cs typeface="Arial" panose="020B0604020202020204" pitchFamily="34" charset="0"/>
              </a:rPr>
              <a:t>Los instrumentos de control y consulta</a:t>
            </a:r>
          </a:p>
          <a:p>
            <a:pPr algn="just"/>
            <a:r>
              <a:rPr lang="es-MX" sz="2400" dirty="0">
                <a:latin typeface="Arial" panose="020B0604020202020204" pitchFamily="34" charset="0"/>
                <a:cs typeface="Arial" panose="020B0604020202020204" pitchFamily="34" charset="0"/>
              </a:rPr>
              <a:t>Expedientes y documentos</a:t>
            </a:r>
          </a:p>
          <a:p>
            <a:pPr algn="just"/>
            <a:r>
              <a:rPr lang="es-MX" sz="2400" dirty="0">
                <a:latin typeface="Arial" panose="020B0604020202020204" pitchFamily="34" charset="0"/>
                <a:cs typeface="Arial" panose="020B0604020202020204" pitchFamily="34" charset="0"/>
              </a:rPr>
              <a:t>Consulta y acceso </a:t>
            </a:r>
          </a:p>
          <a:p>
            <a:pPr algn="just"/>
            <a:endParaRPr lang="es-MX" sz="2400" dirty="0"/>
          </a:p>
        </p:txBody>
      </p:sp>
    </p:spTree>
    <p:extLst>
      <p:ext uri="{BB962C8B-B14F-4D97-AF65-F5344CB8AC3E}">
        <p14:creationId xmlns:p14="http://schemas.microsoft.com/office/powerpoint/2010/main" val="1026457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9396" y="300447"/>
            <a:ext cx="8915399" cy="862148"/>
          </a:xfrm>
        </p:spPr>
        <p:txBody>
          <a:bodyPr>
            <a:normAutofit fontScale="90000"/>
          </a:bodyPr>
          <a:lstStyle/>
          <a:p>
            <a:pPr algn="just"/>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8.De los sistemas automatizados de archivos</a:t>
            </a:r>
            <a:br>
              <a:rPr lang="es-MX" sz="800" dirty="0"/>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836023"/>
            <a:ext cx="8915399" cy="5067640"/>
          </a:xfrm>
        </p:spPr>
        <p:txBody>
          <a:bodyPr>
            <a:normAutofit/>
          </a:bodyPr>
          <a:lstStyle/>
          <a:p>
            <a:pPr algn="just"/>
            <a:endParaRPr lang="es-MX" sz="2400" dirty="0">
              <a:latin typeface="Arial" panose="020B0604020202020204" pitchFamily="34" charset="0"/>
              <a:cs typeface="Arial" panose="020B060402020202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2546231876"/>
              </p:ext>
            </p:extLst>
          </p:nvPr>
        </p:nvGraphicFramePr>
        <p:xfrm>
          <a:off x="2589213" y="836023"/>
          <a:ext cx="8915398" cy="5067640"/>
        </p:xfrm>
        <a:graphic>
          <a:graphicData uri="http://schemas.openxmlformats.org/drawingml/2006/table">
            <a:tbl>
              <a:tblPr firstRow="1" firstCol="1" bandRow="1">
                <a:tableStyleId>{5C22544A-7EE6-4342-B048-85BDC9FD1C3A}</a:tableStyleId>
              </a:tblPr>
              <a:tblGrid>
                <a:gridCol w="2352057">
                  <a:extLst>
                    <a:ext uri="{9D8B030D-6E8A-4147-A177-3AD203B41FA5}">
                      <a16:colId xmlns:a16="http://schemas.microsoft.com/office/drawing/2014/main" val="2452572408"/>
                    </a:ext>
                  </a:extLst>
                </a:gridCol>
                <a:gridCol w="2431840">
                  <a:extLst>
                    <a:ext uri="{9D8B030D-6E8A-4147-A177-3AD203B41FA5}">
                      <a16:colId xmlns:a16="http://schemas.microsoft.com/office/drawing/2014/main" val="1354096430"/>
                    </a:ext>
                  </a:extLst>
                </a:gridCol>
                <a:gridCol w="1798632">
                  <a:extLst>
                    <a:ext uri="{9D8B030D-6E8A-4147-A177-3AD203B41FA5}">
                      <a16:colId xmlns:a16="http://schemas.microsoft.com/office/drawing/2014/main" val="155815549"/>
                    </a:ext>
                  </a:extLst>
                </a:gridCol>
                <a:gridCol w="2332869">
                  <a:extLst>
                    <a:ext uri="{9D8B030D-6E8A-4147-A177-3AD203B41FA5}">
                      <a16:colId xmlns:a16="http://schemas.microsoft.com/office/drawing/2014/main" val="582270355"/>
                    </a:ext>
                  </a:extLst>
                </a:gridCol>
              </a:tblGrid>
              <a:tr h="281537">
                <a:tc>
                  <a:txBody>
                    <a:bodyPr/>
                    <a:lstStyle/>
                    <a:p>
                      <a:pPr algn="ctr">
                        <a:lnSpc>
                          <a:spcPct val="107000"/>
                        </a:lnSpc>
                        <a:spcAft>
                          <a:spcPts val="0"/>
                        </a:spcAft>
                      </a:pPr>
                      <a:r>
                        <a:rPr lang="es-MX" sz="1100">
                          <a:effectLst/>
                        </a:rPr>
                        <a:t>Disposición normativa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MX" sz="1100">
                          <a:effectLst/>
                        </a:rPr>
                        <a:t>Acciones a implementar</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MX" sz="1100">
                          <a:effectLst/>
                        </a:rPr>
                        <a:t>Responsables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MX" sz="1100">
                          <a:effectLst/>
                        </a:rPr>
                        <a:t>Resultados esperados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7223006"/>
                  </a:ext>
                </a:extLst>
              </a:tr>
              <a:tr h="2533820">
                <a:tc>
                  <a:txBody>
                    <a:bodyPr/>
                    <a:lstStyle/>
                    <a:p>
                      <a:pPr algn="just">
                        <a:lnSpc>
                          <a:spcPct val="107000"/>
                        </a:lnSpc>
                        <a:spcAft>
                          <a:spcPts val="0"/>
                        </a:spcAft>
                      </a:pPr>
                      <a:r>
                        <a:rPr lang="es-MX" sz="1100">
                          <a:effectLst/>
                        </a:rPr>
                        <a:t>Los sujetos obligados deberán contar con un sistema automatizado para la gestión de documentos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a:effectLst/>
                        </a:rPr>
                        <a:t>Establecer bases que permitan el desarrollo e implementación de un sistema automatizado </a:t>
                      </a:r>
                    </a:p>
                    <a:p>
                      <a:pPr algn="just">
                        <a:lnSpc>
                          <a:spcPct val="107000"/>
                        </a:lnSpc>
                        <a:spcAft>
                          <a:spcPts val="0"/>
                        </a:spcAft>
                      </a:pPr>
                      <a:r>
                        <a:rPr lang="es-MX" sz="1100">
                          <a:effectLst/>
                        </a:rPr>
                        <a:t> </a:t>
                      </a:r>
                    </a:p>
                    <a:p>
                      <a:pPr algn="just">
                        <a:lnSpc>
                          <a:spcPct val="107000"/>
                        </a:lnSpc>
                        <a:spcAft>
                          <a:spcPts val="0"/>
                        </a:spcAft>
                      </a:pPr>
                      <a:r>
                        <a:rPr lang="es-MX" sz="1100">
                          <a:effectLst/>
                        </a:rPr>
                        <a:t>Identificar los formatos en que se encuentra la información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a:effectLst/>
                        </a:rPr>
                        <a:t>Área Coordinadora de archivos</a:t>
                      </a:r>
                    </a:p>
                    <a:p>
                      <a:pPr algn="just">
                        <a:lnSpc>
                          <a:spcPct val="107000"/>
                        </a:lnSpc>
                        <a:spcAft>
                          <a:spcPts val="0"/>
                        </a:spcAft>
                      </a:pPr>
                      <a:r>
                        <a:rPr lang="es-MX" sz="1100">
                          <a:effectLst/>
                        </a:rPr>
                        <a:t> </a:t>
                      </a:r>
                    </a:p>
                    <a:p>
                      <a:pPr algn="just">
                        <a:lnSpc>
                          <a:spcPct val="107000"/>
                        </a:lnSpc>
                        <a:spcAft>
                          <a:spcPts val="0"/>
                        </a:spcAft>
                      </a:pPr>
                      <a:r>
                        <a:rPr lang="es-MX" sz="1100">
                          <a:effectLst/>
                        </a:rPr>
                        <a:t>Responsables de los archivos</a:t>
                      </a:r>
                    </a:p>
                    <a:p>
                      <a:pPr algn="just">
                        <a:lnSpc>
                          <a:spcPct val="107000"/>
                        </a:lnSpc>
                        <a:spcAft>
                          <a:spcPts val="0"/>
                        </a:spcAft>
                      </a:pPr>
                      <a:r>
                        <a:rPr lang="es-MX" sz="1100">
                          <a:effectLst/>
                        </a:rPr>
                        <a:t> </a:t>
                      </a:r>
                    </a:p>
                    <a:p>
                      <a:pPr algn="just">
                        <a:lnSpc>
                          <a:spcPct val="107000"/>
                        </a:lnSpc>
                        <a:spcAft>
                          <a:spcPts val="0"/>
                        </a:spcAft>
                      </a:pPr>
                      <a:r>
                        <a:rPr lang="es-MX" sz="1100">
                          <a:effectLst/>
                        </a:rPr>
                        <a:t>Tecnologías de la información</a:t>
                      </a:r>
                    </a:p>
                    <a:p>
                      <a:pPr algn="just">
                        <a:lnSpc>
                          <a:spcPct val="107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a:effectLst/>
                        </a:rPr>
                        <a:t>Contar con un sistema automatizado para la gestión de documentos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6810994"/>
                  </a:ext>
                </a:extLst>
              </a:tr>
              <a:tr h="2252283">
                <a:tc>
                  <a:txBody>
                    <a:bodyPr/>
                    <a:lstStyle/>
                    <a:p>
                      <a:pPr algn="just">
                        <a:lnSpc>
                          <a:spcPct val="107000"/>
                        </a:lnSpc>
                        <a:spcAft>
                          <a:spcPts val="0"/>
                        </a:spcAft>
                      </a:pPr>
                      <a:r>
                        <a:rPr lang="es-MX" sz="1100" dirty="0">
                          <a:effectLst/>
                        </a:rPr>
                        <a:t>Definir controles de búsqueda y de acceso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dirty="0">
                          <a:effectLst/>
                        </a:rPr>
                        <a:t>Definir los metadatos para la búsqueda de documentos, así como los mecanismos de acceso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a:effectLst/>
                        </a:rPr>
                        <a:t>Área Coordinadora de archivos </a:t>
                      </a:r>
                    </a:p>
                    <a:p>
                      <a:pPr algn="just">
                        <a:lnSpc>
                          <a:spcPct val="107000"/>
                        </a:lnSpc>
                        <a:spcAft>
                          <a:spcPts val="0"/>
                        </a:spcAft>
                      </a:pPr>
                      <a:r>
                        <a:rPr lang="es-MX" sz="1100">
                          <a:effectLst/>
                        </a:rPr>
                        <a:t> </a:t>
                      </a:r>
                    </a:p>
                    <a:p>
                      <a:pPr algn="just">
                        <a:lnSpc>
                          <a:spcPct val="107000"/>
                        </a:lnSpc>
                        <a:spcAft>
                          <a:spcPts val="0"/>
                        </a:spcAft>
                      </a:pPr>
                      <a:r>
                        <a:rPr lang="es-MX" sz="1100">
                          <a:effectLst/>
                        </a:rPr>
                        <a:t>Responsables de los archivos</a:t>
                      </a:r>
                    </a:p>
                    <a:p>
                      <a:pPr algn="just">
                        <a:lnSpc>
                          <a:spcPct val="107000"/>
                        </a:lnSpc>
                        <a:spcAft>
                          <a:spcPts val="0"/>
                        </a:spcAft>
                      </a:pPr>
                      <a:r>
                        <a:rPr lang="es-MX" sz="1100">
                          <a:effectLst/>
                        </a:rPr>
                        <a:t> </a:t>
                      </a:r>
                    </a:p>
                    <a:p>
                      <a:pPr algn="just">
                        <a:lnSpc>
                          <a:spcPct val="107000"/>
                        </a:lnSpc>
                        <a:spcAft>
                          <a:spcPts val="0"/>
                        </a:spcAft>
                      </a:pPr>
                      <a:r>
                        <a:rPr lang="es-MX" sz="1100">
                          <a:effectLst/>
                        </a:rPr>
                        <a:t>Tecnologías de la información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s-MX" sz="1100" dirty="0">
                          <a:effectLst/>
                        </a:rPr>
                        <a:t>Implementar un sistema automatizado para la gestión de documentos acorde a las necesidades e infraestructura con que cuente cada sujeto obligado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24132"/>
                  </a:ext>
                </a:extLst>
              </a:tr>
            </a:tbl>
          </a:graphicData>
        </a:graphic>
      </p:graphicFrame>
    </p:spTree>
    <p:extLst>
      <p:ext uri="{BB962C8B-B14F-4D97-AF65-F5344CB8AC3E}">
        <p14:creationId xmlns:p14="http://schemas.microsoft.com/office/powerpoint/2010/main" val="558450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58585" y="508704"/>
            <a:ext cx="8915399" cy="757646"/>
          </a:xfrm>
        </p:spPr>
        <p:txBody>
          <a:bodyPr>
            <a:normAutofit fontScale="90000"/>
          </a:bodyPr>
          <a:lstStyle/>
          <a:p>
            <a:pPr algn="just"/>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8.De los sistemas automatizados de archivos</a:t>
            </a:r>
            <a:br>
              <a:rPr lang="es-MX" sz="800" dirty="0"/>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031967"/>
            <a:ext cx="8915399" cy="4871696"/>
          </a:xfrm>
        </p:spPr>
        <p:txBody>
          <a:bodyPr>
            <a:normAutofit/>
          </a:bodyPr>
          <a:lstStyle/>
          <a:p>
            <a:pPr algn="just"/>
            <a:endParaRPr lang="es-MX" sz="2400" dirty="0"/>
          </a:p>
        </p:txBody>
      </p:sp>
      <p:graphicFrame>
        <p:nvGraphicFramePr>
          <p:cNvPr id="4" name="Tabla 3"/>
          <p:cNvGraphicFramePr>
            <a:graphicFrameLocks noGrp="1"/>
          </p:cNvGraphicFramePr>
          <p:nvPr>
            <p:extLst>
              <p:ext uri="{D42A27DB-BD31-4B8C-83A1-F6EECF244321}">
                <p14:modId xmlns:p14="http://schemas.microsoft.com/office/powerpoint/2010/main" val="1142070434"/>
              </p:ext>
            </p:extLst>
          </p:nvPr>
        </p:nvGraphicFramePr>
        <p:xfrm>
          <a:off x="2589214" y="1031966"/>
          <a:ext cx="8915397" cy="5016137"/>
        </p:xfrm>
        <a:graphic>
          <a:graphicData uri="http://schemas.openxmlformats.org/drawingml/2006/table">
            <a:tbl>
              <a:tblPr firstRow="1" firstCol="1" bandRow="1">
                <a:tableStyleId>{5C22544A-7EE6-4342-B048-85BDC9FD1C3A}</a:tableStyleId>
              </a:tblPr>
              <a:tblGrid>
                <a:gridCol w="2352057">
                  <a:extLst>
                    <a:ext uri="{9D8B030D-6E8A-4147-A177-3AD203B41FA5}">
                      <a16:colId xmlns:a16="http://schemas.microsoft.com/office/drawing/2014/main" val="4243700407"/>
                    </a:ext>
                  </a:extLst>
                </a:gridCol>
                <a:gridCol w="2431839">
                  <a:extLst>
                    <a:ext uri="{9D8B030D-6E8A-4147-A177-3AD203B41FA5}">
                      <a16:colId xmlns:a16="http://schemas.microsoft.com/office/drawing/2014/main" val="244087829"/>
                    </a:ext>
                  </a:extLst>
                </a:gridCol>
                <a:gridCol w="1798632">
                  <a:extLst>
                    <a:ext uri="{9D8B030D-6E8A-4147-A177-3AD203B41FA5}">
                      <a16:colId xmlns:a16="http://schemas.microsoft.com/office/drawing/2014/main" val="3384621062"/>
                    </a:ext>
                  </a:extLst>
                </a:gridCol>
                <a:gridCol w="2332869">
                  <a:extLst>
                    <a:ext uri="{9D8B030D-6E8A-4147-A177-3AD203B41FA5}">
                      <a16:colId xmlns:a16="http://schemas.microsoft.com/office/drawing/2014/main" val="1791558339"/>
                    </a:ext>
                  </a:extLst>
                </a:gridCol>
              </a:tblGrid>
              <a:tr h="371274">
                <a:tc>
                  <a:txBody>
                    <a:bodyPr/>
                    <a:lstStyle/>
                    <a:p>
                      <a:pPr algn="ctr">
                        <a:lnSpc>
                          <a:spcPct val="107000"/>
                        </a:lnSpc>
                        <a:spcAft>
                          <a:spcPts val="0"/>
                        </a:spcAft>
                      </a:pPr>
                      <a:r>
                        <a:rPr lang="es-MX" sz="1000">
                          <a:effectLst/>
                        </a:rPr>
                        <a:t>Disposición normativa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ctr">
                        <a:lnSpc>
                          <a:spcPct val="107000"/>
                        </a:lnSpc>
                        <a:spcAft>
                          <a:spcPts val="0"/>
                        </a:spcAft>
                      </a:pPr>
                      <a:r>
                        <a:rPr lang="es-MX" sz="1000">
                          <a:effectLst/>
                        </a:rPr>
                        <a:t>Acciones a implementar</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ctr">
                        <a:lnSpc>
                          <a:spcPct val="107000"/>
                        </a:lnSpc>
                        <a:spcAft>
                          <a:spcPts val="0"/>
                        </a:spcAft>
                      </a:pPr>
                      <a:r>
                        <a:rPr lang="es-MX" sz="1000">
                          <a:effectLst/>
                        </a:rPr>
                        <a:t>Responsables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ctr">
                        <a:lnSpc>
                          <a:spcPct val="107000"/>
                        </a:lnSpc>
                        <a:spcAft>
                          <a:spcPts val="0"/>
                        </a:spcAft>
                      </a:pPr>
                      <a:r>
                        <a:rPr lang="es-MX" sz="1000">
                          <a:effectLst/>
                        </a:rPr>
                        <a:t>Resultados esperados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extLst>
                  <a:ext uri="{0D108BD9-81ED-4DB2-BD59-A6C34878D82A}">
                    <a16:rowId xmlns:a16="http://schemas.microsoft.com/office/drawing/2014/main" val="1923536267"/>
                  </a:ext>
                </a:extLst>
              </a:tr>
              <a:tr h="1485972">
                <a:tc>
                  <a:txBody>
                    <a:bodyPr/>
                    <a:lstStyle/>
                    <a:p>
                      <a:pPr algn="just">
                        <a:lnSpc>
                          <a:spcPct val="107000"/>
                        </a:lnSpc>
                        <a:spcAft>
                          <a:spcPts val="0"/>
                        </a:spcAft>
                      </a:pPr>
                      <a:r>
                        <a:rPr lang="es-MX" sz="1000">
                          <a:effectLst/>
                        </a:rPr>
                        <a:t>De las características técnicas y operativas del sistema automatizado de gestión de documentos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dirty="0">
                          <a:effectLst/>
                        </a:rPr>
                        <a:t>Definir y en su caso elaborar los reportes y formatos que deberá emitir </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Área Coordinadora de archivos </a:t>
                      </a:r>
                    </a:p>
                    <a:p>
                      <a:pPr algn="just">
                        <a:lnSpc>
                          <a:spcPct val="107000"/>
                        </a:lnSpc>
                        <a:spcAft>
                          <a:spcPts val="0"/>
                        </a:spcAft>
                      </a:pPr>
                      <a:r>
                        <a:rPr lang="es-MX" sz="1000">
                          <a:effectLst/>
                        </a:rPr>
                        <a:t> </a:t>
                      </a:r>
                    </a:p>
                    <a:p>
                      <a:pPr algn="just">
                        <a:lnSpc>
                          <a:spcPct val="107000"/>
                        </a:lnSpc>
                        <a:spcAft>
                          <a:spcPts val="0"/>
                        </a:spcAft>
                      </a:pPr>
                      <a:r>
                        <a:rPr lang="es-MX" sz="1000">
                          <a:effectLst/>
                        </a:rPr>
                        <a:t>Tecnologías de la información</a:t>
                      </a:r>
                    </a:p>
                    <a:p>
                      <a:pPr algn="just">
                        <a:lnSpc>
                          <a:spcPct val="107000"/>
                        </a:lnSpc>
                        <a:spcAft>
                          <a:spcPts val="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Cumplir con las disposiciones previstas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extLst>
                  <a:ext uri="{0D108BD9-81ED-4DB2-BD59-A6C34878D82A}">
                    <a16:rowId xmlns:a16="http://schemas.microsoft.com/office/drawing/2014/main" val="3865561006"/>
                  </a:ext>
                </a:extLst>
              </a:tr>
              <a:tr h="1485972">
                <a:tc>
                  <a:txBody>
                    <a:bodyPr/>
                    <a:lstStyle/>
                    <a:p>
                      <a:pPr algn="just">
                        <a:lnSpc>
                          <a:spcPct val="107000"/>
                        </a:lnSpc>
                        <a:spcAft>
                          <a:spcPts val="0"/>
                        </a:spcAft>
                      </a:pPr>
                      <a:r>
                        <a:rPr lang="es-MX" sz="1000">
                          <a:effectLst/>
                        </a:rPr>
                        <a:t>Establecer una estrategia de conservación a largo plazo para archivos electrónicos cuya información sea histórica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Elaborar una política de preservación digital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Área Coordinadora de archivos </a:t>
                      </a:r>
                    </a:p>
                    <a:p>
                      <a:pPr algn="just">
                        <a:lnSpc>
                          <a:spcPct val="107000"/>
                        </a:lnSpc>
                        <a:spcAft>
                          <a:spcPts val="0"/>
                        </a:spcAft>
                      </a:pPr>
                      <a:r>
                        <a:rPr lang="es-MX" sz="1000">
                          <a:effectLst/>
                        </a:rPr>
                        <a:t> </a:t>
                      </a:r>
                    </a:p>
                    <a:p>
                      <a:pPr algn="just">
                        <a:lnSpc>
                          <a:spcPct val="107000"/>
                        </a:lnSpc>
                        <a:spcAft>
                          <a:spcPts val="0"/>
                        </a:spcAft>
                      </a:pPr>
                      <a:r>
                        <a:rPr lang="es-MX" sz="1000">
                          <a:effectLst/>
                        </a:rPr>
                        <a:t>Tecnologías de la información</a:t>
                      </a:r>
                    </a:p>
                    <a:p>
                      <a:pPr algn="just">
                        <a:lnSpc>
                          <a:spcPct val="107000"/>
                        </a:lnSpc>
                        <a:spcAft>
                          <a:spcPts val="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Contar con una política institucional de archivos digitales, así como con un programa de preservación digital</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extLst>
                  <a:ext uri="{0D108BD9-81ED-4DB2-BD59-A6C34878D82A}">
                    <a16:rowId xmlns:a16="http://schemas.microsoft.com/office/drawing/2014/main" val="2929087412"/>
                  </a:ext>
                </a:extLst>
              </a:tr>
              <a:tr h="1672919">
                <a:tc>
                  <a:txBody>
                    <a:bodyPr/>
                    <a:lstStyle/>
                    <a:p>
                      <a:pPr algn="just">
                        <a:lnSpc>
                          <a:spcPct val="107000"/>
                        </a:lnSpc>
                        <a:spcAft>
                          <a:spcPts val="0"/>
                        </a:spcAft>
                      </a:pPr>
                      <a:r>
                        <a:rPr lang="es-MX" sz="1000">
                          <a:effectLst/>
                        </a:rPr>
                        <a:t>Adoptar medidas necesarias para la protección de datos personales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Identificar el tipo de información que pueda contener datos personales, y definir cuales datos personales serán protegidos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a:effectLst/>
                        </a:rPr>
                        <a:t>Área coordinadora de archivos</a:t>
                      </a:r>
                    </a:p>
                    <a:p>
                      <a:pPr algn="just">
                        <a:lnSpc>
                          <a:spcPct val="107000"/>
                        </a:lnSpc>
                        <a:spcAft>
                          <a:spcPts val="0"/>
                        </a:spcAft>
                      </a:pPr>
                      <a:r>
                        <a:rPr lang="es-MX" sz="1000">
                          <a:effectLst/>
                        </a:rPr>
                        <a:t> </a:t>
                      </a:r>
                    </a:p>
                    <a:p>
                      <a:pPr algn="just">
                        <a:lnSpc>
                          <a:spcPct val="107000"/>
                        </a:lnSpc>
                        <a:spcAft>
                          <a:spcPts val="0"/>
                        </a:spcAft>
                      </a:pPr>
                      <a:r>
                        <a:rPr lang="es-MX" sz="1000">
                          <a:effectLst/>
                        </a:rPr>
                        <a:t>Tecnologías de información</a:t>
                      </a:r>
                    </a:p>
                    <a:p>
                      <a:pPr algn="just">
                        <a:lnSpc>
                          <a:spcPct val="107000"/>
                        </a:lnSpc>
                        <a:spcAft>
                          <a:spcPts val="0"/>
                        </a:spcAft>
                      </a:pPr>
                      <a:r>
                        <a:rPr lang="es-MX" sz="1000">
                          <a:effectLst/>
                        </a:rPr>
                        <a:t> </a:t>
                      </a:r>
                    </a:p>
                    <a:p>
                      <a:pPr algn="just">
                        <a:lnSpc>
                          <a:spcPct val="107000"/>
                        </a:lnSpc>
                        <a:spcAft>
                          <a:spcPts val="0"/>
                        </a:spcAft>
                      </a:pPr>
                      <a:r>
                        <a:rPr lang="es-MX" sz="1000">
                          <a:effectLst/>
                        </a:rPr>
                        <a:t>Jurídico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tc>
                  <a:txBody>
                    <a:bodyPr/>
                    <a:lstStyle/>
                    <a:p>
                      <a:pPr algn="just">
                        <a:lnSpc>
                          <a:spcPct val="107000"/>
                        </a:lnSpc>
                        <a:spcAft>
                          <a:spcPts val="0"/>
                        </a:spcAft>
                      </a:pPr>
                      <a:r>
                        <a:rPr lang="es-MX" sz="1000" dirty="0">
                          <a:effectLst/>
                        </a:rPr>
                        <a:t>Dar cumplimiento a las disposiciones aplicables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904" marR="61904" marT="0" marB="0"/>
                </a:tc>
                <a:extLst>
                  <a:ext uri="{0D108BD9-81ED-4DB2-BD59-A6C34878D82A}">
                    <a16:rowId xmlns:a16="http://schemas.microsoft.com/office/drawing/2014/main" val="2501718053"/>
                  </a:ext>
                </a:extLst>
              </a:tr>
            </a:tbl>
          </a:graphicData>
        </a:graphic>
      </p:graphicFrame>
    </p:spTree>
    <p:extLst>
      <p:ext uri="{BB962C8B-B14F-4D97-AF65-F5344CB8AC3E}">
        <p14:creationId xmlns:p14="http://schemas.microsoft.com/office/powerpoint/2010/main" val="696228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4"/>
            <a:ext cx="8915399" cy="692329"/>
          </a:xfrm>
        </p:spPr>
        <p:txBody>
          <a:bodyPr>
            <a:noAutofit/>
          </a:bodyPr>
          <a:lstStyle/>
          <a:p>
            <a:pPr algn="r"/>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br>
              <a:rPr lang="es-MX" sz="2800" b="1" dirty="0">
                <a:latin typeface="Arial" panose="020B0604020202020204" pitchFamily="34" charset="0"/>
                <a:cs typeface="Arial" panose="020B0604020202020204" pitchFamily="34" charset="0"/>
              </a:rPr>
            </a:br>
            <a:r>
              <a:rPr lang="es-MX" sz="1800" i="1" dirty="0">
                <a:latin typeface="Arial" panose="020B0604020202020204" pitchFamily="34" charset="0"/>
                <a:cs typeface="Arial" panose="020B0604020202020204" pitchFamily="34" charset="0"/>
              </a:rPr>
              <a:t>Contenido temático</a:t>
            </a:r>
          </a:p>
        </p:txBody>
      </p:sp>
      <p:sp>
        <p:nvSpPr>
          <p:cNvPr id="3" name="Subtítulo 2"/>
          <p:cNvSpPr>
            <a:spLocks noGrp="1"/>
          </p:cNvSpPr>
          <p:nvPr>
            <p:ph type="subTitle" idx="1"/>
          </p:nvPr>
        </p:nvSpPr>
        <p:spPr>
          <a:xfrm>
            <a:off x="2589213" y="1854927"/>
            <a:ext cx="8915399" cy="4048736"/>
          </a:xfrm>
        </p:spPr>
        <p:txBody>
          <a:bodyPr>
            <a:normAutofit/>
          </a:bodyPr>
          <a:lstStyle/>
          <a:p>
            <a:pPr algn="just"/>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9. Prácticas de gestión documental eficiente, desde la perspectiva de la transparencia.</a:t>
            </a:r>
          </a:p>
          <a:p>
            <a:pPr algn="just"/>
            <a:endParaRPr lang="es-MX" sz="2800" b="1" dirty="0">
              <a:latin typeface="Arial" panose="020B0604020202020204" pitchFamily="34" charset="0"/>
              <a:cs typeface="Arial" panose="020B0604020202020204" pitchFamily="34" charset="0"/>
            </a:endParaRPr>
          </a:p>
          <a:p>
            <a:pPr algn="just"/>
            <a:r>
              <a:rPr lang="es-MX" sz="2800" i="1" dirty="0">
                <a:latin typeface="Arial" panose="020B0604020202020204" pitchFamily="34" charset="0"/>
                <a:cs typeface="Arial" panose="020B0604020202020204" pitchFamily="34" charset="0"/>
              </a:rPr>
              <a:t>Trabajo final.</a:t>
            </a:r>
          </a:p>
        </p:txBody>
      </p:sp>
    </p:spTree>
    <p:extLst>
      <p:ext uri="{BB962C8B-B14F-4D97-AF65-F5344CB8AC3E}">
        <p14:creationId xmlns:p14="http://schemas.microsoft.com/office/powerpoint/2010/main" val="39905372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9</a:t>
            </a:r>
            <a:r>
              <a:rPr lang="es-MX" sz="2400" b="1" dirty="0">
                <a:latin typeface="Arial" panose="020B0604020202020204" pitchFamily="34" charset="0"/>
                <a:cs typeface="Arial" panose="020B0604020202020204" pitchFamily="34" charset="0"/>
              </a:rPr>
              <a:t>. Prácticas de gestión documental eficiente, desde la perspectiva de la transparencia</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Implementar medidas de organización para correos electrónicos.</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Contar con un </a:t>
            </a:r>
            <a:r>
              <a:rPr lang="es-MX" sz="2400" dirty="0" err="1">
                <a:latin typeface="Arial" panose="020B0604020202020204" pitchFamily="34" charset="0"/>
                <a:cs typeface="Arial" panose="020B0604020202020204" pitchFamily="34" charset="0"/>
              </a:rPr>
              <a:t>micrositio</a:t>
            </a:r>
            <a:r>
              <a:rPr lang="es-MX" sz="2400" dirty="0">
                <a:latin typeface="Arial" panose="020B0604020202020204" pitchFamily="34" charset="0"/>
                <a:cs typeface="Arial" panose="020B0604020202020204" pitchFamily="34" charset="0"/>
              </a:rPr>
              <a:t> de archivos, en la pagina institucional para facilitar la consulta ciudadana. </a:t>
            </a:r>
          </a:p>
          <a:p>
            <a:pPr marL="342900" indent="-342900"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Desarrollar sistemas de gestión documental, que consideren módulos de acceso publico.</a:t>
            </a:r>
          </a:p>
        </p:txBody>
      </p:sp>
    </p:spTree>
    <p:extLst>
      <p:ext uri="{BB962C8B-B14F-4D97-AF65-F5344CB8AC3E}">
        <p14:creationId xmlns:p14="http://schemas.microsoft.com/office/powerpoint/2010/main" val="2518793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fontScale="90000"/>
          </a:bodyPr>
          <a:lstStyle/>
          <a:p>
            <a:pPr algn="ctr"/>
            <a:br>
              <a:rPr lang="es-MX" sz="2800" b="1" dirty="0">
                <a:latin typeface="Arial" panose="020B0604020202020204" pitchFamily="34" charset="0"/>
                <a:cs typeface="Arial" panose="020B0604020202020204" pitchFamily="34" charset="0"/>
              </a:rPr>
            </a:br>
            <a:r>
              <a:rPr lang="es-MX" sz="2800" b="1" dirty="0">
                <a:latin typeface="Arial" panose="020B0604020202020204" pitchFamily="34" charset="0"/>
                <a:cs typeface="Arial" panose="020B0604020202020204" pitchFamily="34" charset="0"/>
              </a:rPr>
              <a:t>9</a:t>
            </a:r>
            <a:r>
              <a:rPr lang="es-MX" sz="2400" b="1" dirty="0">
                <a:latin typeface="Arial" panose="020B0604020202020204" pitchFamily="34" charset="0"/>
                <a:cs typeface="Arial" panose="020B0604020202020204" pitchFamily="34" charset="0"/>
              </a:rPr>
              <a:t>. Prácticas de gestión documental eficiente, desde la perspectiva de la transparencia</a:t>
            </a:r>
            <a:br>
              <a:rPr lang="es-MX" sz="2400" b="1"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Elaborar recomendaciones institucionales para la integración de expedientes de solicitudes de acceso a la información.</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Elaborar criterios para determinar procedente el acceso a la información histórica que contenga datos sensibles, que se encuentre en el archivo de concentración y/o en los archivos de tramite.</a:t>
            </a:r>
          </a:p>
          <a:p>
            <a:pPr marL="342900" indent="-342900" algn="just">
              <a:buFont typeface="Wingdings" panose="05000000000000000000" pitchFamily="2" charset="2"/>
              <a:buChar char="Ø"/>
            </a:pPr>
            <a:r>
              <a:rPr lang="es-MX" sz="2400" dirty="0">
                <a:latin typeface="Arial" panose="020B0604020202020204" pitchFamily="34" charset="0"/>
                <a:cs typeface="Arial" panose="020B0604020202020204" pitchFamily="34" charset="0"/>
              </a:rPr>
              <a:t>Implementar capacitación integral (DAI, A y DP)</a:t>
            </a:r>
          </a:p>
          <a:p>
            <a:pPr algn="just"/>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0658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423819"/>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Porcentajes-calificación final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423851"/>
            <a:ext cx="8915399" cy="4479811"/>
          </a:xfrm>
        </p:spPr>
        <p:txBody>
          <a:bodyPr>
            <a:normAutofit fontScale="32500" lnSpcReduction="20000"/>
          </a:bodyPr>
          <a:lstStyle/>
          <a:p>
            <a:pPr marL="342900" indent="-342900">
              <a:buFont typeface="Wingdings" panose="05000000000000000000" pitchFamily="2" charset="2"/>
              <a:buChar char="Ø"/>
            </a:pPr>
            <a:r>
              <a:rPr lang="es-MX" sz="8000" b="1" dirty="0">
                <a:latin typeface="Arial" panose="020B0604020202020204" pitchFamily="34" charset="0"/>
                <a:cs typeface="Arial" panose="020B0604020202020204" pitchFamily="34" charset="0"/>
              </a:rPr>
              <a:t>Participación y asistencia: 20%</a:t>
            </a:r>
          </a:p>
          <a:p>
            <a:pPr marL="342900" indent="-342900">
              <a:buFont typeface="Wingdings" panose="05000000000000000000" pitchFamily="2" charset="2"/>
              <a:buChar char="Ø"/>
            </a:pPr>
            <a:r>
              <a:rPr lang="es-MX" sz="8000" b="1" dirty="0">
                <a:latin typeface="Arial" panose="020B0604020202020204" pitchFamily="34" charset="0"/>
                <a:cs typeface="Arial" panose="020B0604020202020204" pitchFamily="34" charset="0"/>
              </a:rPr>
              <a:t>Trabajo 1: 15%</a:t>
            </a:r>
          </a:p>
          <a:p>
            <a:pPr marL="342900" indent="-342900">
              <a:buFont typeface="Wingdings" panose="05000000000000000000" pitchFamily="2" charset="2"/>
              <a:buChar char="Ø"/>
            </a:pPr>
            <a:r>
              <a:rPr lang="es-MX" sz="8000" b="1" dirty="0">
                <a:latin typeface="Arial" panose="020B0604020202020204" pitchFamily="34" charset="0"/>
                <a:cs typeface="Arial" panose="020B0604020202020204" pitchFamily="34" charset="0"/>
              </a:rPr>
              <a:t>Trabajo 2: 15%</a:t>
            </a:r>
          </a:p>
          <a:p>
            <a:pPr marL="342900" indent="-342900">
              <a:buFont typeface="Wingdings" panose="05000000000000000000" pitchFamily="2" charset="2"/>
              <a:buChar char="Ø"/>
            </a:pPr>
            <a:r>
              <a:rPr lang="es-MX" sz="8000" b="1" dirty="0">
                <a:latin typeface="Arial" panose="020B0604020202020204" pitchFamily="34" charset="0"/>
                <a:cs typeface="Arial" panose="020B0604020202020204" pitchFamily="34" charset="0"/>
              </a:rPr>
              <a:t>Trabajo 3: 50%</a:t>
            </a:r>
          </a:p>
          <a:p>
            <a:r>
              <a:rPr lang="es-MX" sz="8000" dirty="0">
                <a:latin typeface="Arial" panose="020B0604020202020204" pitchFamily="34" charset="0"/>
                <a:cs typeface="Arial" panose="020B0604020202020204" pitchFamily="34" charset="0"/>
              </a:rPr>
              <a:t>Forma de entrega de trabajos: Por correo electrónico en formato editable, al email: </a:t>
            </a:r>
            <a:r>
              <a:rPr lang="es-MX" sz="8000" dirty="0">
                <a:latin typeface="Arial" panose="020B0604020202020204" pitchFamily="34" charset="0"/>
                <a:cs typeface="Arial" panose="020B0604020202020204" pitchFamily="34" charset="0"/>
                <a:hlinkClick r:id="rId2"/>
              </a:rPr>
              <a:t>zulema.tovar76@gmail.com</a:t>
            </a:r>
            <a:r>
              <a:rPr lang="es-MX" sz="8000" dirty="0">
                <a:latin typeface="Arial" panose="020B0604020202020204" pitchFamily="34" charset="0"/>
                <a:cs typeface="Arial" panose="020B0604020202020204" pitchFamily="34" charset="0"/>
              </a:rPr>
              <a:t> y copia a la coordinadora de la maestría.</a:t>
            </a:r>
          </a:p>
          <a:p>
            <a:endParaRPr lang="es-MX" sz="8000" dirty="0">
              <a:latin typeface="Arial" panose="020B0604020202020204" pitchFamily="34" charset="0"/>
              <a:cs typeface="Arial" panose="020B0604020202020204" pitchFamily="34" charset="0"/>
            </a:endParaRPr>
          </a:p>
          <a:p>
            <a:r>
              <a:rPr lang="es-MX" sz="7200" b="1" dirty="0">
                <a:latin typeface="Arial" panose="020B0604020202020204" pitchFamily="34" charset="0"/>
                <a:cs typeface="Arial" panose="020B0604020202020204" pitchFamily="34" charset="0"/>
              </a:rPr>
              <a:t>NOTA: Todos los trabajos presentados, deberán referirse al mismo tema.</a:t>
            </a:r>
          </a:p>
          <a:p>
            <a:endParaRPr lang="es-MX" sz="2400" dirty="0"/>
          </a:p>
        </p:txBody>
      </p:sp>
    </p:spTree>
    <p:extLst>
      <p:ext uri="{BB962C8B-B14F-4D97-AF65-F5344CB8AC3E}">
        <p14:creationId xmlns:p14="http://schemas.microsoft.com/office/powerpoint/2010/main" val="32588909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423819"/>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Trabajos-entrega final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423851"/>
            <a:ext cx="8915399" cy="4479811"/>
          </a:xfrm>
        </p:spPr>
        <p:txBody>
          <a:bodyPr>
            <a:normAutofit fontScale="25000" lnSpcReduction="20000"/>
          </a:bodyPr>
          <a:lstStyle/>
          <a:p>
            <a:pPr marL="342900" indent="-342900">
              <a:buFont typeface="Wingdings" panose="05000000000000000000" pitchFamily="2" charset="2"/>
              <a:buChar char="Ø"/>
            </a:pPr>
            <a:r>
              <a:rPr lang="es-MX" sz="8000" b="1" dirty="0">
                <a:latin typeface="Arial" panose="020B0604020202020204" pitchFamily="34" charset="0"/>
                <a:cs typeface="Arial" panose="020B0604020202020204" pitchFamily="34" charset="0"/>
              </a:rPr>
              <a:t>Trabajo 1: Análisis de caso</a:t>
            </a:r>
          </a:p>
          <a:p>
            <a:pPr marL="342900" indent="-342900">
              <a:buFont typeface="Wingdings" panose="05000000000000000000" pitchFamily="2" charset="2"/>
              <a:buChar char="Ø"/>
            </a:pPr>
            <a:r>
              <a:rPr lang="es-MX" sz="8000" dirty="0">
                <a:latin typeface="Arial" panose="020B0604020202020204" pitchFamily="34" charset="0"/>
                <a:cs typeface="Arial" panose="020B0604020202020204" pitchFamily="34" charset="0"/>
              </a:rPr>
              <a:t>Contenidos con los que debe cumplir:</a:t>
            </a:r>
          </a:p>
          <a:p>
            <a:r>
              <a:rPr lang="es-MX" sz="8000" dirty="0">
                <a:latin typeface="Arial" panose="020B0604020202020204" pitchFamily="34" charset="0"/>
                <a:cs typeface="Arial" panose="020B0604020202020204" pitchFamily="34" charset="0"/>
              </a:rPr>
              <a:t>_Tema</a:t>
            </a:r>
          </a:p>
          <a:p>
            <a:r>
              <a:rPr lang="es-MX" sz="8000" dirty="0">
                <a:latin typeface="Arial" panose="020B0604020202020204" pitchFamily="34" charset="0"/>
                <a:cs typeface="Arial" panose="020B0604020202020204" pitchFamily="34" charset="0"/>
              </a:rPr>
              <a:t>_Descripción de hechos</a:t>
            </a:r>
          </a:p>
          <a:p>
            <a:r>
              <a:rPr lang="es-MX" sz="8000" dirty="0">
                <a:latin typeface="Arial" panose="020B0604020202020204" pitchFamily="34" charset="0"/>
                <a:cs typeface="Arial" panose="020B0604020202020204" pitchFamily="34" charset="0"/>
              </a:rPr>
              <a:t>_Recopilación de datos</a:t>
            </a:r>
          </a:p>
          <a:p>
            <a:r>
              <a:rPr lang="es-MX" sz="8000" dirty="0">
                <a:latin typeface="Arial" panose="020B0604020202020204" pitchFamily="34" charset="0"/>
                <a:cs typeface="Arial" panose="020B0604020202020204" pitchFamily="34" charset="0"/>
              </a:rPr>
              <a:t>_Resultados</a:t>
            </a:r>
          </a:p>
          <a:p>
            <a:r>
              <a:rPr lang="es-MX" sz="8000" dirty="0">
                <a:latin typeface="Arial" panose="020B0604020202020204" pitchFamily="34" charset="0"/>
                <a:cs typeface="Arial" panose="020B0604020202020204" pitchFamily="34" charset="0"/>
              </a:rPr>
              <a:t>_Informe</a:t>
            </a:r>
          </a:p>
          <a:p>
            <a:r>
              <a:rPr lang="es-MX" sz="8000" dirty="0">
                <a:latin typeface="Arial" panose="020B0604020202020204" pitchFamily="34" charset="0"/>
                <a:cs typeface="Arial" panose="020B0604020202020204" pitchFamily="34" charset="0"/>
              </a:rPr>
              <a:t>Forma de entrega: Por correo electrónico y en formato editable, al email : </a:t>
            </a:r>
            <a:r>
              <a:rPr lang="es-MX" sz="8000" dirty="0">
                <a:latin typeface="Arial" panose="020B0604020202020204" pitchFamily="34" charset="0"/>
                <a:cs typeface="Arial" panose="020B0604020202020204" pitchFamily="34" charset="0"/>
                <a:hlinkClick r:id="rId2"/>
              </a:rPr>
              <a:t>zulema.tovar76@gmail.com</a:t>
            </a:r>
            <a:r>
              <a:rPr lang="es-MX" sz="8000" dirty="0">
                <a:latin typeface="Arial" panose="020B0604020202020204" pitchFamily="34" charset="0"/>
                <a:cs typeface="Arial" panose="020B0604020202020204" pitchFamily="34" charset="0"/>
              </a:rPr>
              <a:t> y copia a la coordinadora de la </a:t>
            </a:r>
            <a:r>
              <a:rPr lang="es-MX" sz="8000" dirty="0" err="1">
                <a:latin typeface="Arial" panose="020B0604020202020204" pitchFamily="34" charset="0"/>
                <a:cs typeface="Arial" panose="020B0604020202020204" pitchFamily="34" charset="0"/>
              </a:rPr>
              <a:t>maestria</a:t>
            </a:r>
            <a:r>
              <a:rPr lang="es-MX" sz="8000" dirty="0">
                <a:latin typeface="Arial" panose="020B0604020202020204" pitchFamily="34" charset="0"/>
                <a:cs typeface="Arial" panose="020B0604020202020204" pitchFamily="34" charset="0"/>
              </a:rPr>
              <a:t>.</a:t>
            </a:r>
          </a:p>
          <a:p>
            <a:pPr marL="342900" indent="-342900">
              <a:buFont typeface="Wingdings" panose="05000000000000000000" pitchFamily="2" charset="2"/>
              <a:buChar char="Ø"/>
            </a:pPr>
            <a:r>
              <a:rPr lang="es-MX" sz="8000" dirty="0">
                <a:latin typeface="Arial" panose="020B0604020202020204" pitchFamily="34" charset="0"/>
                <a:cs typeface="Arial" panose="020B0604020202020204" pitchFamily="34" charset="0"/>
              </a:rPr>
              <a:t>Fecha de entrega: 1°de abril de 2022</a:t>
            </a:r>
          </a:p>
          <a:p>
            <a:pPr marL="342900" indent="-342900">
              <a:buFont typeface="Wingdings" panose="05000000000000000000" pitchFamily="2" charset="2"/>
              <a:buChar char="Ø"/>
            </a:pPr>
            <a:r>
              <a:rPr lang="es-MX" sz="8000" dirty="0">
                <a:latin typeface="Arial" panose="020B0604020202020204" pitchFamily="34" charset="0"/>
                <a:cs typeface="Arial" panose="020B0604020202020204" pitchFamily="34" charset="0"/>
              </a:rPr>
              <a:t>Valor: 15%</a:t>
            </a:r>
          </a:p>
          <a:p>
            <a:r>
              <a:rPr lang="es-MX" sz="7200" b="1" dirty="0">
                <a:latin typeface="Arial" panose="020B0604020202020204" pitchFamily="34" charset="0"/>
                <a:cs typeface="Arial" panose="020B0604020202020204" pitchFamily="34" charset="0"/>
              </a:rPr>
              <a:t>NOTA: Todos los trabajos presentados, deberán referirse al mismo tema.</a:t>
            </a:r>
          </a:p>
          <a:p>
            <a:endParaRPr lang="es-MX" sz="2400" dirty="0"/>
          </a:p>
        </p:txBody>
      </p:sp>
    </p:spTree>
    <p:extLst>
      <p:ext uri="{BB962C8B-B14F-4D97-AF65-F5344CB8AC3E}">
        <p14:creationId xmlns:p14="http://schemas.microsoft.com/office/powerpoint/2010/main" val="1574774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2" y="383180"/>
            <a:ext cx="8915399" cy="1306284"/>
          </a:xfrm>
        </p:spPr>
        <p:txBody>
          <a:bodyPr>
            <a:normAutofit/>
          </a:bodyPr>
          <a:lstStyle/>
          <a:p>
            <a:pPr algn="ctr"/>
            <a:r>
              <a:rPr lang="es-MX" sz="2700" b="1" dirty="0">
                <a:latin typeface="Arial" panose="020B0604020202020204" pitchFamily="34" charset="0"/>
                <a:cs typeface="Arial" panose="020B0604020202020204" pitchFamily="34" charset="0"/>
              </a:rPr>
              <a:t>Trabajos-entrega final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397726"/>
            <a:ext cx="8915399" cy="4976947"/>
          </a:xfrm>
        </p:spPr>
        <p:txBody>
          <a:bodyPr>
            <a:normAutofit fontScale="25000" lnSpcReduction="20000"/>
          </a:bodyPr>
          <a:lstStyle/>
          <a:p>
            <a:r>
              <a:rPr lang="es-MX" sz="8800" b="1" dirty="0">
                <a:latin typeface="Arial" panose="020B0604020202020204" pitchFamily="34" charset="0"/>
                <a:cs typeface="Arial" panose="020B0604020202020204" pitchFamily="34" charset="0"/>
              </a:rPr>
              <a:t>Trabajo 2: Presentación</a:t>
            </a:r>
          </a:p>
          <a:p>
            <a:r>
              <a:rPr lang="es-MX" sz="8800" dirty="0">
                <a:latin typeface="Arial" panose="020B0604020202020204" pitchFamily="34" charset="0"/>
                <a:cs typeface="Arial" panose="020B0604020202020204" pitchFamily="34" charset="0"/>
              </a:rPr>
              <a:t>Deberá elaborarse una presentación del proyecto de investigación planteado, resaltando los resultados referidos en el análisis de caso.</a:t>
            </a:r>
          </a:p>
          <a:p>
            <a:endParaRPr lang="es-MX" sz="8800" dirty="0">
              <a:latin typeface="Arial" panose="020B0604020202020204" pitchFamily="34" charset="0"/>
              <a:cs typeface="Arial" panose="020B0604020202020204" pitchFamily="34" charset="0"/>
            </a:endParaRPr>
          </a:p>
          <a:p>
            <a:r>
              <a:rPr lang="es-MX" sz="8800" dirty="0">
                <a:latin typeface="Arial" panose="020B0604020202020204" pitchFamily="34" charset="0"/>
                <a:cs typeface="Arial" panose="020B0604020202020204" pitchFamily="34" charset="0"/>
              </a:rPr>
              <a:t>Forma de entrega: Por correo electrónico y en formato editable, al email: </a:t>
            </a:r>
            <a:r>
              <a:rPr lang="es-MX" sz="8800" dirty="0">
                <a:latin typeface="Arial" panose="020B0604020202020204" pitchFamily="34" charset="0"/>
                <a:cs typeface="Arial" panose="020B0604020202020204" pitchFamily="34" charset="0"/>
                <a:hlinkClick r:id="rId2"/>
              </a:rPr>
              <a:t>zulema.tovar76@gmail.com</a:t>
            </a:r>
            <a:r>
              <a:rPr lang="es-MX" sz="8800" dirty="0">
                <a:latin typeface="Arial" panose="020B0604020202020204" pitchFamily="34" charset="0"/>
                <a:cs typeface="Arial" panose="020B0604020202020204" pitchFamily="34" charset="0"/>
              </a:rPr>
              <a:t> y copia a la coordinadora de la </a:t>
            </a:r>
            <a:r>
              <a:rPr lang="es-MX" sz="8800" dirty="0" err="1">
                <a:latin typeface="Arial" panose="020B0604020202020204" pitchFamily="34" charset="0"/>
                <a:cs typeface="Arial" panose="020B0604020202020204" pitchFamily="34" charset="0"/>
              </a:rPr>
              <a:t>maestria</a:t>
            </a:r>
            <a:r>
              <a:rPr lang="es-MX" sz="8800" dirty="0">
                <a:latin typeface="Arial" panose="020B0604020202020204" pitchFamily="34" charset="0"/>
                <a:cs typeface="Arial" panose="020B0604020202020204" pitchFamily="34" charset="0"/>
              </a:rPr>
              <a:t>.</a:t>
            </a:r>
          </a:p>
          <a:p>
            <a:r>
              <a:rPr lang="es-MX" sz="8800" dirty="0">
                <a:latin typeface="Arial" panose="020B0604020202020204" pitchFamily="34" charset="0"/>
                <a:cs typeface="Arial" panose="020B0604020202020204" pitchFamily="34" charset="0"/>
              </a:rPr>
              <a:t>Fecha de entrega: 30 de abril de 2022</a:t>
            </a:r>
          </a:p>
          <a:p>
            <a:r>
              <a:rPr lang="es-MX" sz="8800" dirty="0">
                <a:latin typeface="Arial" panose="020B0604020202020204" pitchFamily="34" charset="0"/>
                <a:cs typeface="Arial" panose="020B0604020202020204" pitchFamily="34" charset="0"/>
              </a:rPr>
              <a:t>Valor: 15%</a:t>
            </a:r>
          </a:p>
          <a:p>
            <a:r>
              <a:rPr lang="es-MX" sz="8800" b="1" dirty="0">
                <a:latin typeface="Arial" panose="020B0604020202020204" pitchFamily="34" charset="0"/>
                <a:cs typeface="Arial" panose="020B0604020202020204" pitchFamily="34" charset="0"/>
              </a:rPr>
              <a:t>NOTA: Todos los trabajos presentados, deberán referirse al mismo tema.</a:t>
            </a:r>
          </a:p>
          <a:p>
            <a:endParaRPr lang="es-MX" sz="9600" dirty="0">
              <a:latin typeface="Arial" panose="020B0604020202020204" pitchFamily="34" charset="0"/>
              <a:cs typeface="Arial" panose="020B0604020202020204" pitchFamily="34" charset="0"/>
            </a:endParaRPr>
          </a:p>
          <a:p>
            <a:endParaRPr lang="es-MX" sz="2400" dirty="0"/>
          </a:p>
        </p:txBody>
      </p:sp>
    </p:spTree>
    <p:extLst>
      <p:ext uri="{BB962C8B-B14F-4D97-AF65-F5344CB8AC3E}">
        <p14:creationId xmlns:p14="http://schemas.microsoft.com/office/powerpoint/2010/main" val="16879314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27954" y="399143"/>
            <a:ext cx="8915399" cy="725716"/>
          </a:xfrm>
        </p:spPr>
        <p:txBody>
          <a:bodyPr>
            <a:normAutofit fontScale="90000"/>
          </a:bodyPr>
          <a:lstStyle/>
          <a:p>
            <a:pPr algn="ctr"/>
            <a:br>
              <a:rPr lang="es-MX" sz="2700" b="1" dirty="0">
                <a:latin typeface="Arial" panose="020B0604020202020204" pitchFamily="34" charset="0"/>
                <a:cs typeface="Arial" panose="020B0604020202020204" pitchFamily="34" charset="0"/>
              </a:rPr>
            </a:br>
            <a:r>
              <a:rPr lang="es-MX" sz="2700" b="1" dirty="0">
                <a:latin typeface="Arial" panose="020B0604020202020204" pitchFamily="34" charset="0"/>
                <a:cs typeface="Arial" panose="020B0604020202020204" pitchFamily="34" charset="0"/>
              </a:rPr>
              <a:t>Trabajos-entrega final</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654527" y="981168"/>
            <a:ext cx="8915399" cy="5484946"/>
          </a:xfrm>
        </p:spPr>
        <p:txBody>
          <a:bodyPr>
            <a:normAutofit fontScale="25000" lnSpcReduction="20000"/>
          </a:bodyPr>
          <a:lstStyle/>
          <a:p>
            <a:r>
              <a:rPr lang="es-MX" sz="9600" b="1" dirty="0">
                <a:latin typeface="Arial" panose="020B0604020202020204" pitchFamily="34" charset="0"/>
                <a:cs typeface="Arial" panose="020B0604020202020204" pitchFamily="34" charset="0"/>
              </a:rPr>
              <a:t>Trabajo 3: Proyecto de investigación documental </a:t>
            </a:r>
          </a:p>
          <a:p>
            <a:r>
              <a:rPr lang="es-MX" sz="8000" dirty="0">
                <a:latin typeface="Arial" panose="020B0604020202020204" pitchFamily="34" charset="0"/>
                <a:cs typeface="Arial" panose="020B0604020202020204" pitchFamily="34" charset="0"/>
              </a:rPr>
              <a:t>Contenidos con los que debe cumplir:</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Problema </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Delimitación</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Pregunta de investigación</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Justificación</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Análisis</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Objetivos</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Hipótesis</a:t>
            </a:r>
          </a:p>
          <a:p>
            <a:pPr marL="1143000" indent="-1143000">
              <a:buFont typeface="Wingdings" panose="05000000000000000000" pitchFamily="2" charset="2"/>
              <a:buChar char="Ø"/>
            </a:pPr>
            <a:r>
              <a:rPr lang="es-MX" sz="8000" dirty="0">
                <a:latin typeface="Arial" panose="020B0604020202020204" pitchFamily="34" charset="0"/>
                <a:cs typeface="Arial" panose="020B0604020202020204" pitchFamily="34" charset="0"/>
              </a:rPr>
              <a:t>Conclusiones</a:t>
            </a:r>
          </a:p>
          <a:p>
            <a:r>
              <a:rPr lang="es-MX" sz="8000" dirty="0">
                <a:latin typeface="Arial" panose="020B0604020202020204" pitchFamily="34" charset="0"/>
                <a:cs typeface="Arial" panose="020B0604020202020204" pitchFamily="34" charset="0"/>
              </a:rPr>
              <a:t>Forma de entrega: Por correo electrónico y en formato editable, al email; </a:t>
            </a:r>
            <a:r>
              <a:rPr lang="es-MX" sz="8000" dirty="0">
                <a:latin typeface="Arial" panose="020B0604020202020204" pitchFamily="34" charset="0"/>
                <a:cs typeface="Arial" panose="020B0604020202020204" pitchFamily="34" charset="0"/>
                <a:hlinkClick r:id="rId2"/>
              </a:rPr>
              <a:t>zulema.tovar76@gmail.com</a:t>
            </a:r>
            <a:r>
              <a:rPr lang="es-MX" sz="8000" dirty="0">
                <a:latin typeface="Arial" panose="020B0604020202020204" pitchFamily="34" charset="0"/>
                <a:cs typeface="Arial" panose="020B0604020202020204" pitchFamily="34" charset="0"/>
              </a:rPr>
              <a:t> y copia a la coordinadora de la </a:t>
            </a:r>
            <a:r>
              <a:rPr lang="es-MX" sz="8000" dirty="0" err="1">
                <a:latin typeface="Arial" panose="020B0604020202020204" pitchFamily="34" charset="0"/>
                <a:cs typeface="Arial" panose="020B0604020202020204" pitchFamily="34" charset="0"/>
              </a:rPr>
              <a:t>maestria</a:t>
            </a:r>
            <a:r>
              <a:rPr lang="es-MX" sz="8000" dirty="0">
                <a:latin typeface="Arial" panose="020B0604020202020204" pitchFamily="34" charset="0"/>
                <a:cs typeface="Arial" panose="020B0604020202020204" pitchFamily="34" charset="0"/>
              </a:rPr>
              <a:t>.</a:t>
            </a:r>
          </a:p>
          <a:p>
            <a:r>
              <a:rPr lang="es-MX" sz="8000" dirty="0">
                <a:latin typeface="Arial" panose="020B0604020202020204" pitchFamily="34" charset="0"/>
                <a:cs typeface="Arial" panose="020B0604020202020204" pitchFamily="34" charset="0"/>
              </a:rPr>
              <a:t>Fecha de entrega: 30 de abril de 2022</a:t>
            </a:r>
          </a:p>
          <a:p>
            <a:r>
              <a:rPr lang="es-MX" sz="8000" dirty="0">
                <a:latin typeface="Arial" panose="020B0604020202020204" pitchFamily="34" charset="0"/>
                <a:cs typeface="Arial" panose="020B0604020202020204" pitchFamily="34" charset="0"/>
              </a:rPr>
              <a:t>Valor: </a:t>
            </a:r>
            <a:r>
              <a:rPr lang="es-MX" sz="8000" b="1" dirty="0">
                <a:latin typeface="Arial" panose="020B0604020202020204" pitchFamily="34" charset="0"/>
                <a:cs typeface="Arial" panose="020B0604020202020204" pitchFamily="34" charset="0"/>
              </a:rPr>
              <a:t>50%</a:t>
            </a:r>
          </a:p>
          <a:p>
            <a:r>
              <a:rPr lang="es-MX" sz="7200" b="1" dirty="0">
                <a:latin typeface="Arial" panose="020B0604020202020204" pitchFamily="34" charset="0"/>
                <a:cs typeface="Arial" panose="020B0604020202020204" pitchFamily="34" charset="0"/>
              </a:rPr>
              <a:t>NOTA: El proyecto de investigación debe tener como máximo 20 paginas.</a:t>
            </a:r>
          </a:p>
          <a:p>
            <a:endParaRPr lang="es-MX" sz="8800" b="1" dirty="0">
              <a:latin typeface="Arial" panose="020B0604020202020204" pitchFamily="34" charset="0"/>
              <a:cs typeface="Arial" panose="020B0604020202020204" pitchFamily="34" charset="0"/>
            </a:endParaRPr>
          </a:p>
          <a:p>
            <a:endParaRPr lang="es-MX" sz="2400" dirty="0"/>
          </a:p>
        </p:txBody>
      </p:sp>
    </p:spTree>
    <p:extLst>
      <p:ext uri="{BB962C8B-B14F-4D97-AF65-F5344CB8AC3E}">
        <p14:creationId xmlns:p14="http://schemas.microsoft.com/office/powerpoint/2010/main" val="374503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Autofit/>
          </a:bodyPr>
          <a:lstStyle/>
          <a:p>
            <a:pPr algn="just"/>
            <a:r>
              <a:rPr lang="es-MX" sz="2800" b="1" dirty="0">
                <a:latin typeface="Arial" panose="020B0604020202020204" pitchFamily="34" charset="0"/>
                <a:cs typeface="Arial" panose="020B0604020202020204" pitchFamily="34" charset="0"/>
              </a:rPr>
              <a:t>1. Instrumentos de control y consulta archivística</a:t>
            </a:r>
            <a:br>
              <a:rPr lang="es-MX" sz="2800" dirty="0">
                <a:latin typeface="Arial" panose="020B0604020202020204" pitchFamily="34" charset="0"/>
                <a:cs typeface="Arial" panose="020B0604020202020204" pitchFamily="34" charset="0"/>
              </a:rPr>
            </a:br>
            <a:endParaRPr lang="es-MX" sz="28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800" b="1" dirty="0">
                <a:latin typeface="Arial" panose="020B0604020202020204" pitchFamily="34" charset="0"/>
                <a:cs typeface="Arial" panose="020B0604020202020204" pitchFamily="34" charset="0"/>
              </a:rPr>
              <a:t>Cuadro general de clasificación archivística:</a:t>
            </a:r>
          </a:p>
          <a:p>
            <a:pPr algn="just"/>
            <a:r>
              <a:rPr lang="es-MX" sz="2800" dirty="0">
                <a:latin typeface="Arial" panose="020B0604020202020204" pitchFamily="34" charset="0"/>
                <a:cs typeface="Arial" panose="020B0604020202020204" pitchFamily="34" charset="0"/>
              </a:rPr>
              <a:t>“Al instrumento técnico que refleja la </a:t>
            </a:r>
            <a:r>
              <a:rPr lang="es-MX" sz="2800" b="1" dirty="0">
                <a:latin typeface="Arial" panose="020B0604020202020204" pitchFamily="34" charset="0"/>
                <a:cs typeface="Arial" panose="020B0604020202020204" pitchFamily="34" charset="0"/>
              </a:rPr>
              <a:t>estructura</a:t>
            </a:r>
            <a:r>
              <a:rPr lang="es-MX" sz="2800" dirty="0">
                <a:latin typeface="Arial" panose="020B0604020202020204" pitchFamily="34" charset="0"/>
                <a:cs typeface="Arial" panose="020B0604020202020204" pitchFamily="34" charset="0"/>
              </a:rPr>
              <a:t> de un </a:t>
            </a:r>
            <a:r>
              <a:rPr lang="es-MX" sz="2800" b="1" dirty="0">
                <a:latin typeface="Arial" panose="020B0604020202020204" pitchFamily="34" charset="0"/>
                <a:cs typeface="Arial" panose="020B0604020202020204" pitchFamily="34" charset="0"/>
              </a:rPr>
              <a:t>archivo</a:t>
            </a:r>
            <a:r>
              <a:rPr lang="es-MX" sz="2800" dirty="0">
                <a:latin typeface="Arial" panose="020B0604020202020204" pitchFamily="34" charset="0"/>
                <a:cs typeface="Arial" panose="020B0604020202020204" pitchFamily="34" charset="0"/>
              </a:rPr>
              <a:t> con base en las </a:t>
            </a:r>
            <a:r>
              <a:rPr lang="es-MX" sz="2800" b="1" dirty="0">
                <a:latin typeface="Arial" panose="020B0604020202020204" pitchFamily="34" charset="0"/>
                <a:cs typeface="Arial" panose="020B0604020202020204" pitchFamily="34" charset="0"/>
              </a:rPr>
              <a:t>atribuciones</a:t>
            </a:r>
            <a:r>
              <a:rPr lang="es-MX" sz="2800" dirty="0">
                <a:latin typeface="Arial" panose="020B0604020202020204" pitchFamily="34" charset="0"/>
                <a:cs typeface="Arial" panose="020B0604020202020204" pitchFamily="34" charset="0"/>
              </a:rPr>
              <a:t> y </a:t>
            </a:r>
            <a:r>
              <a:rPr lang="es-MX" sz="2800" b="1" dirty="0">
                <a:latin typeface="Arial" panose="020B0604020202020204" pitchFamily="34" charset="0"/>
                <a:cs typeface="Arial" panose="020B0604020202020204" pitchFamily="34" charset="0"/>
              </a:rPr>
              <a:t>funciones</a:t>
            </a:r>
            <a:r>
              <a:rPr lang="es-MX" sz="2800" dirty="0">
                <a:latin typeface="Arial" panose="020B0604020202020204" pitchFamily="34" charset="0"/>
                <a:cs typeface="Arial" panose="020B0604020202020204" pitchFamily="34" charset="0"/>
              </a:rPr>
              <a:t> de cada </a:t>
            </a:r>
            <a:r>
              <a:rPr lang="es-MX" sz="2800" b="1" dirty="0">
                <a:latin typeface="Arial" panose="020B0604020202020204" pitchFamily="34" charset="0"/>
                <a:cs typeface="Arial" panose="020B0604020202020204" pitchFamily="34" charset="0"/>
              </a:rPr>
              <a:t>sujeto obligado</a:t>
            </a:r>
            <a:r>
              <a:rPr lang="es-MX" sz="2800" dirty="0">
                <a:latin typeface="Arial" panose="020B0604020202020204" pitchFamily="34" charset="0"/>
                <a:cs typeface="Arial" panose="020B0604020202020204" pitchFamily="34" charset="0"/>
              </a:rPr>
              <a:t>”</a:t>
            </a:r>
          </a:p>
          <a:p>
            <a:endParaRPr lang="es-MX" sz="2800" dirty="0">
              <a:latin typeface="Arial" panose="020B0604020202020204" pitchFamily="34" charset="0"/>
              <a:cs typeface="Arial" panose="020B0604020202020204" pitchFamily="34" charset="0"/>
            </a:endParaRPr>
          </a:p>
          <a:p>
            <a:r>
              <a:rPr lang="es-MX" sz="2800" dirty="0">
                <a:latin typeface="Arial" panose="020B0604020202020204" pitchFamily="34" charset="0"/>
                <a:cs typeface="Arial" panose="020B0604020202020204" pitchFamily="34" charset="0"/>
              </a:rPr>
              <a:t>Articulo 4, Fracción XX</a:t>
            </a:r>
          </a:p>
        </p:txBody>
      </p:sp>
    </p:spTree>
    <p:extLst>
      <p:ext uri="{BB962C8B-B14F-4D97-AF65-F5344CB8AC3E}">
        <p14:creationId xmlns:p14="http://schemas.microsoft.com/office/powerpoint/2010/main" val="331014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306284"/>
          </a:xfrm>
        </p:spPr>
        <p:txBody>
          <a:bodyPr>
            <a:normAutofit/>
          </a:bodyPr>
          <a:lstStyle/>
          <a:p>
            <a:pPr algn="r"/>
            <a:r>
              <a:rPr lang="es-MX" sz="3100" b="1" dirty="0">
                <a:latin typeface="Arial" panose="020B0604020202020204" pitchFamily="34" charset="0"/>
                <a:cs typeface="Arial" panose="020B0604020202020204" pitchFamily="34" charset="0"/>
              </a:rPr>
              <a:t>Cuadro general de clasificación archivística</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800" dirty="0">
                <a:latin typeface="Arial" panose="020B0604020202020204" pitchFamily="34" charset="0"/>
                <a:cs typeface="Arial" panose="020B0604020202020204" pitchFamily="34" charset="0"/>
              </a:rPr>
              <a:t>¿Quiénes participan en su elaboración y aprobación?</a:t>
            </a:r>
          </a:p>
          <a:p>
            <a:r>
              <a:rPr lang="es-MX" sz="2800" dirty="0">
                <a:latin typeface="Arial" panose="020B0604020202020204" pitchFamily="34" charset="0"/>
                <a:cs typeface="Arial" panose="020B0604020202020204" pitchFamily="34" charset="0"/>
              </a:rPr>
              <a:t>¿Para que sirve?</a:t>
            </a:r>
          </a:p>
          <a:p>
            <a:r>
              <a:rPr lang="es-MX" sz="2800" dirty="0">
                <a:latin typeface="Arial" panose="020B0604020202020204" pitchFamily="34" charset="0"/>
                <a:cs typeface="Arial" panose="020B0604020202020204" pitchFamily="34" charset="0"/>
              </a:rPr>
              <a:t>¿Cómo se identifica al conjunto de documentos?</a:t>
            </a:r>
          </a:p>
          <a:p>
            <a:r>
              <a:rPr lang="es-MX" sz="2800" dirty="0">
                <a:latin typeface="Arial" panose="020B0604020202020204" pitchFamily="34" charset="0"/>
                <a:cs typeface="Arial" panose="020B0604020202020204" pitchFamily="34" charset="0"/>
              </a:rPr>
              <a:t>¿Cómo se estructura el código archivístico?</a:t>
            </a:r>
          </a:p>
          <a:p>
            <a:r>
              <a:rPr lang="es-MX" sz="2800" dirty="0">
                <a:latin typeface="Arial" panose="020B0604020202020204" pitchFamily="34" charset="0"/>
                <a:cs typeface="Arial" panose="020B0604020202020204" pitchFamily="34" charset="0"/>
              </a:rPr>
              <a:t>¿Cuándo se actualiza?</a:t>
            </a:r>
          </a:p>
          <a:p>
            <a:endParaRPr lang="es-MX" sz="2400" dirty="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a:p>
            <a:endParaRPr lang="es-MX" sz="2400" dirty="0"/>
          </a:p>
        </p:txBody>
      </p:sp>
    </p:spTree>
    <p:extLst>
      <p:ext uri="{BB962C8B-B14F-4D97-AF65-F5344CB8AC3E}">
        <p14:creationId xmlns:p14="http://schemas.microsoft.com/office/powerpoint/2010/main" val="3691656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692331"/>
            <a:ext cx="8915399" cy="1071155"/>
          </a:xfrm>
        </p:spPr>
        <p:txBody>
          <a:bodyPr>
            <a:normAutofit/>
          </a:bodyPr>
          <a:lstStyle/>
          <a:p>
            <a:pPr algn="ctr"/>
            <a:r>
              <a:rPr lang="es-MX" sz="3100" b="1" dirty="0">
                <a:latin typeface="Arial" panose="020B0604020202020204" pitchFamily="34" charset="0"/>
                <a:cs typeface="Arial" panose="020B0604020202020204" pitchFamily="34" charset="0"/>
              </a:rPr>
              <a:t>Cuadro general de clasificación archivística</a:t>
            </a: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1763487"/>
            <a:ext cx="8915399" cy="4140176"/>
          </a:xfrm>
        </p:spPr>
        <p:txBody>
          <a:bodyPr>
            <a:normAutofit/>
          </a:bodyPr>
          <a:lstStyle/>
          <a:p>
            <a:endParaRPr lang="es-MX" sz="2800" dirty="0">
              <a:latin typeface="Arial" panose="020B0604020202020204" pitchFamily="34" charset="0"/>
              <a:cs typeface="Arial" panose="020B0604020202020204" pitchFamily="34" charset="0"/>
            </a:endParaRPr>
          </a:p>
          <a:p>
            <a:r>
              <a:rPr lang="es-MX" sz="2800" dirty="0">
                <a:latin typeface="Arial" panose="020B0604020202020204" pitchFamily="34" charset="0"/>
                <a:cs typeface="Arial" panose="020B0604020202020204" pitchFamily="34" charset="0"/>
              </a:rPr>
              <a:t> </a:t>
            </a:r>
          </a:p>
          <a:p>
            <a:endParaRPr lang="es-MX" sz="2400" dirty="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a:p>
            <a:endParaRPr lang="es-MX" sz="2400" dirty="0"/>
          </a:p>
        </p:txBody>
      </p:sp>
      <p:graphicFrame>
        <p:nvGraphicFramePr>
          <p:cNvPr id="4" name="Tabla 3"/>
          <p:cNvGraphicFramePr>
            <a:graphicFrameLocks noGrp="1"/>
          </p:cNvGraphicFramePr>
          <p:nvPr>
            <p:extLst>
              <p:ext uri="{D42A27DB-BD31-4B8C-83A1-F6EECF244321}">
                <p14:modId xmlns:p14="http://schemas.microsoft.com/office/powerpoint/2010/main" val="2598630373"/>
              </p:ext>
            </p:extLst>
          </p:nvPr>
        </p:nvGraphicFramePr>
        <p:xfrm>
          <a:off x="2963863" y="1619795"/>
          <a:ext cx="8540748" cy="4402183"/>
        </p:xfrm>
        <a:graphic>
          <a:graphicData uri="http://schemas.openxmlformats.org/drawingml/2006/table">
            <a:tbl>
              <a:tblPr>
                <a:tableStyleId>{5C22544A-7EE6-4342-B048-85BDC9FD1C3A}</a:tableStyleId>
              </a:tblPr>
              <a:tblGrid>
                <a:gridCol w="966313">
                  <a:extLst>
                    <a:ext uri="{9D8B030D-6E8A-4147-A177-3AD203B41FA5}">
                      <a16:colId xmlns:a16="http://schemas.microsoft.com/office/drawing/2014/main" val="4114196977"/>
                    </a:ext>
                  </a:extLst>
                </a:gridCol>
                <a:gridCol w="826845">
                  <a:extLst>
                    <a:ext uri="{9D8B030D-6E8A-4147-A177-3AD203B41FA5}">
                      <a16:colId xmlns:a16="http://schemas.microsoft.com/office/drawing/2014/main" val="711371899"/>
                    </a:ext>
                  </a:extLst>
                </a:gridCol>
                <a:gridCol w="6747590">
                  <a:extLst>
                    <a:ext uri="{9D8B030D-6E8A-4147-A177-3AD203B41FA5}">
                      <a16:colId xmlns:a16="http://schemas.microsoft.com/office/drawing/2014/main" val="1777270606"/>
                    </a:ext>
                  </a:extLst>
                </a:gridCol>
              </a:tblGrid>
              <a:tr h="605458">
                <a:tc gridSpan="3">
                  <a:txBody>
                    <a:bodyPr/>
                    <a:lstStyle/>
                    <a:p>
                      <a:pPr algn="ctr" fontAlgn="ctr"/>
                      <a:r>
                        <a:rPr lang="es-MX" sz="1400" u="none" strike="noStrike" dirty="0">
                          <a:effectLst/>
                        </a:rPr>
                        <a:t>1S PLENO</a:t>
                      </a:r>
                      <a:endParaRPr lang="es-MX" sz="1400" b="1" i="0" u="none" strike="noStrike" dirty="0">
                        <a:effectLst/>
                        <a:latin typeface="Arial" panose="020B0604020202020204" pitchFamily="34" charset="0"/>
                      </a:endParaRPr>
                    </a:p>
                  </a:txBody>
                  <a:tcPr marL="9525" marR="9525" marT="9525"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669288405"/>
                  </a:ext>
                </a:extLst>
              </a:tr>
              <a:tr h="327956">
                <a:tc>
                  <a:txBody>
                    <a:bodyPr/>
                    <a:lstStyle/>
                    <a:p>
                      <a:pPr algn="l" fontAlgn="ctr"/>
                      <a:r>
                        <a:rPr lang="es-MX" sz="1200" u="none" strike="noStrike">
                          <a:effectLst/>
                        </a:rPr>
                        <a:t>CODIGO</a:t>
                      </a:r>
                      <a:endParaRPr lang="es-MX" sz="1200" b="1" i="0" u="none" strike="noStrike">
                        <a:effectLst/>
                        <a:latin typeface="Arial" panose="020B0604020202020204" pitchFamily="34" charset="0"/>
                      </a:endParaRPr>
                    </a:p>
                  </a:txBody>
                  <a:tcPr marL="9525" marR="9525" marT="9525" marB="0" anchor="ctr"/>
                </a:tc>
                <a:tc gridSpan="2">
                  <a:txBody>
                    <a:bodyPr/>
                    <a:lstStyle/>
                    <a:p>
                      <a:pPr algn="l" fontAlgn="ctr"/>
                      <a:r>
                        <a:rPr lang="es-MX" sz="1200" u="none" strike="noStrike">
                          <a:effectLst/>
                        </a:rPr>
                        <a:t>Serie / Sub-serie</a:t>
                      </a:r>
                      <a:endParaRPr lang="es-MX" sz="1200" b="1"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1626821847"/>
                  </a:ext>
                </a:extLst>
              </a:tr>
              <a:tr h="264888">
                <a:tc>
                  <a:txBody>
                    <a:bodyPr/>
                    <a:lstStyle/>
                    <a:p>
                      <a:pPr algn="l" fontAlgn="ctr"/>
                      <a:r>
                        <a:rPr lang="es-MX" sz="1100" u="none" strike="noStrike">
                          <a:effectLst/>
                        </a:rPr>
                        <a:t>1S.1</a:t>
                      </a:r>
                      <a:endParaRPr lang="es-MX" sz="1100" b="1" i="0" u="none" strike="noStrike">
                        <a:effectLst/>
                        <a:latin typeface="Arial" panose="020B0604020202020204" pitchFamily="34" charset="0"/>
                      </a:endParaRPr>
                    </a:p>
                  </a:txBody>
                  <a:tcPr marL="9525" marR="9525" marT="9525" marB="0" anchor="ctr"/>
                </a:tc>
                <a:tc gridSpan="2">
                  <a:txBody>
                    <a:bodyPr/>
                    <a:lstStyle/>
                    <a:p>
                      <a:pPr algn="l" fontAlgn="b"/>
                      <a:r>
                        <a:rPr lang="es-MX" sz="1100" u="none" strike="noStrike">
                          <a:effectLst/>
                        </a:rPr>
                        <a:t>Sesiones del pleno</a:t>
                      </a:r>
                      <a:endParaRPr lang="es-MX" sz="1100" b="1" i="0" u="none" strike="noStrike">
                        <a:effectLst/>
                        <a:latin typeface="Arial" panose="020B0604020202020204" pitchFamily="34" charset="0"/>
                      </a:endParaRPr>
                    </a:p>
                  </a:txBody>
                  <a:tcPr marL="9525" marR="9525" marT="9525" marB="0" anchor="b"/>
                </a:tc>
                <a:tc hMerge="1">
                  <a:txBody>
                    <a:bodyPr/>
                    <a:lstStyle/>
                    <a:p>
                      <a:endParaRPr lang="es-MX"/>
                    </a:p>
                  </a:txBody>
                  <a:tcPr/>
                </a:tc>
                <a:extLst>
                  <a:ext uri="{0D108BD9-81ED-4DB2-BD59-A6C34878D82A}">
                    <a16:rowId xmlns:a16="http://schemas.microsoft.com/office/drawing/2014/main" val="2424455620"/>
                  </a:ext>
                </a:extLst>
              </a:tr>
              <a:tr h="340570">
                <a:tc>
                  <a:txBody>
                    <a:bodyPr/>
                    <a:lstStyle/>
                    <a:p>
                      <a:pPr algn="l" fontAlgn="ctr"/>
                      <a:r>
                        <a:rPr lang="es-MX" sz="1100" u="none" strike="noStrike">
                          <a:effectLst/>
                        </a:rPr>
                        <a:t>1S.1.01</a:t>
                      </a:r>
                      <a:endParaRPr lang="es-MX" sz="1100" b="0" i="0" u="none" strike="noStrike">
                        <a:effectLst/>
                        <a:latin typeface="Arial" panose="020B0604020202020204" pitchFamily="34" charset="0"/>
                      </a:endParaRPr>
                    </a:p>
                  </a:txBody>
                  <a:tcPr marL="114300" marR="9525" marT="9525" marB="0" anchor="ctr"/>
                </a:tc>
                <a:tc gridSpan="2">
                  <a:txBody>
                    <a:bodyPr/>
                    <a:lstStyle/>
                    <a:p>
                      <a:pPr algn="l" fontAlgn="ctr"/>
                      <a:r>
                        <a:rPr lang="es-MX" sz="1100" u="none" strike="noStrike">
                          <a:effectLst/>
                        </a:rPr>
                        <a:t>Convocatorias </a:t>
                      </a:r>
                      <a:endParaRPr lang="es-MX" sz="1100" b="0"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705362827"/>
                  </a:ext>
                </a:extLst>
              </a:tr>
              <a:tr h="290115">
                <a:tc>
                  <a:txBody>
                    <a:bodyPr/>
                    <a:lstStyle/>
                    <a:p>
                      <a:pPr algn="l" fontAlgn="ctr"/>
                      <a:r>
                        <a:rPr lang="es-MX" sz="1100" u="none" strike="noStrike">
                          <a:effectLst/>
                        </a:rPr>
                        <a:t>1S.1.02</a:t>
                      </a:r>
                      <a:endParaRPr lang="es-MX" sz="1100" b="0" i="0" u="none" strike="noStrike">
                        <a:effectLst/>
                        <a:latin typeface="Arial" panose="020B0604020202020204" pitchFamily="34" charset="0"/>
                      </a:endParaRPr>
                    </a:p>
                  </a:txBody>
                  <a:tcPr marL="114300" marR="9525" marT="9525" marB="0" anchor="ctr"/>
                </a:tc>
                <a:tc gridSpan="2">
                  <a:txBody>
                    <a:bodyPr/>
                    <a:lstStyle/>
                    <a:p>
                      <a:pPr algn="l" fontAlgn="ctr"/>
                      <a:r>
                        <a:rPr lang="es-MX" sz="1100" u="none" strike="noStrike">
                          <a:effectLst/>
                        </a:rPr>
                        <a:t>Libro de Actas</a:t>
                      </a:r>
                      <a:endParaRPr lang="es-MX" sz="1100" b="0"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639447236"/>
                  </a:ext>
                </a:extLst>
              </a:tr>
              <a:tr h="302729">
                <a:tc>
                  <a:txBody>
                    <a:bodyPr/>
                    <a:lstStyle/>
                    <a:p>
                      <a:pPr algn="l" fontAlgn="ctr"/>
                      <a:r>
                        <a:rPr lang="es-MX" sz="1100" u="none" strike="noStrike">
                          <a:effectLst/>
                        </a:rPr>
                        <a:t>1S.1.03</a:t>
                      </a:r>
                      <a:endParaRPr lang="es-MX" sz="1100" b="0" i="0" u="none" strike="noStrike">
                        <a:effectLst/>
                        <a:latin typeface="Arial" panose="020B0604020202020204" pitchFamily="34" charset="0"/>
                      </a:endParaRPr>
                    </a:p>
                  </a:txBody>
                  <a:tcPr marL="114300" marR="9525" marT="9525" marB="0" anchor="ctr"/>
                </a:tc>
                <a:tc gridSpan="2">
                  <a:txBody>
                    <a:bodyPr/>
                    <a:lstStyle/>
                    <a:p>
                      <a:pPr algn="l" fontAlgn="ctr"/>
                      <a:r>
                        <a:rPr lang="es-MX" sz="1100" u="none" strike="noStrike" dirty="0">
                          <a:effectLst/>
                        </a:rPr>
                        <a:t>Versión Estenográfica de las Sesiones</a:t>
                      </a:r>
                      <a:endParaRPr lang="es-MX" sz="1100" b="0" i="0" u="none" strike="noStrike" dirty="0">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3292799542"/>
                  </a:ext>
                </a:extLst>
              </a:tr>
              <a:tr h="315343">
                <a:tc>
                  <a:txBody>
                    <a:bodyPr/>
                    <a:lstStyle/>
                    <a:p>
                      <a:pPr algn="l" fontAlgn="ctr"/>
                      <a:r>
                        <a:rPr lang="es-MX" sz="1100" u="none" strike="noStrike">
                          <a:effectLst/>
                        </a:rPr>
                        <a:t>1S.1.04</a:t>
                      </a:r>
                      <a:endParaRPr lang="es-MX" sz="1100" b="0" i="0" u="none" strike="noStrike">
                        <a:effectLst/>
                        <a:latin typeface="Arial" panose="020B0604020202020204" pitchFamily="34" charset="0"/>
                      </a:endParaRPr>
                    </a:p>
                  </a:txBody>
                  <a:tcPr marL="114300" marR="9525" marT="9525" marB="0" anchor="ctr"/>
                </a:tc>
                <a:tc gridSpan="2">
                  <a:txBody>
                    <a:bodyPr/>
                    <a:lstStyle/>
                    <a:p>
                      <a:pPr algn="l" fontAlgn="ctr"/>
                      <a:r>
                        <a:rPr lang="es-MX" sz="1100" u="none" strike="noStrike">
                          <a:effectLst/>
                        </a:rPr>
                        <a:t>Acuerdos aprobados por el Pleno </a:t>
                      </a:r>
                      <a:endParaRPr lang="es-MX" sz="1100" b="0"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3519578312"/>
                  </a:ext>
                </a:extLst>
              </a:tr>
              <a:tr h="807277">
                <a:tc gridSpan="2">
                  <a:txBody>
                    <a:bodyPr/>
                    <a:lstStyle/>
                    <a:p>
                      <a:pPr algn="l" fontAlgn="ctr"/>
                      <a:r>
                        <a:rPr lang="es-MX" sz="1200" u="none" strike="noStrike">
                          <a:effectLst/>
                        </a:rPr>
                        <a:t> </a:t>
                      </a:r>
                      <a:endParaRPr lang="es-MX" sz="1200" b="1" i="0" u="none" strike="noStrike">
                        <a:effectLst/>
                        <a:latin typeface="Arial" panose="020B0604020202020204" pitchFamily="34" charset="0"/>
                      </a:endParaRPr>
                    </a:p>
                  </a:txBody>
                  <a:tcPr marL="9525" marR="9525" marT="9525" marB="0" anchor="ctr"/>
                </a:tc>
                <a:tc hMerge="1">
                  <a:txBody>
                    <a:bodyPr/>
                    <a:lstStyle/>
                    <a:p>
                      <a:endParaRPr lang="es-MX"/>
                    </a:p>
                  </a:txBody>
                  <a:tcPr/>
                </a:tc>
                <a:tc>
                  <a:txBody>
                    <a:bodyPr/>
                    <a:lstStyle/>
                    <a:p>
                      <a:pPr algn="ctr" fontAlgn="ctr"/>
                      <a:r>
                        <a:rPr lang="es-MX" sz="1400" u="none" strike="noStrike">
                          <a:effectLst/>
                        </a:rPr>
                        <a:t>2S ACCESO A LA INFORMACIÓN Y PROTECCIÓN DE DATOS PERSONALES</a:t>
                      </a:r>
                      <a:endParaRPr lang="es-MX" sz="1400" b="1"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297672313"/>
                  </a:ext>
                </a:extLst>
              </a:tr>
              <a:tr h="391025">
                <a:tc>
                  <a:txBody>
                    <a:bodyPr/>
                    <a:lstStyle/>
                    <a:p>
                      <a:pPr algn="l" fontAlgn="ctr"/>
                      <a:r>
                        <a:rPr lang="es-MX" sz="1200" u="none" strike="noStrike">
                          <a:effectLst/>
                        </a:rPr>
                        <a:t>CODIGO</a:t>
                      </a:r>
                      <a:endParaRPr lang="es-MX" sz="1200" b="1" i="0" u="none" strike="noStrike">
                        <a:effectLst/>
                        <a:latin typeface="Arial" panose="020B0604020202020204" pitchFamily="34" charset="0"/>
                      </a:endParaRPr>
                    </a:p>
                  </a:txBody>
                  <a:tcPr marL="9525" marR="9525" marT="9525" marB="0" anchor="ctr"/>
                </a:tc>
                <a:tc gridSpan="2">
                  <a:txBody>
                    <a:bodyPr/>
                    <a:lstStyle/>
                    <a:p>
                      <a:pPr algn="l" fontAlgn="ctr"/>
                      <a:r>
                        <a:rPr lang="es-MX" sz="1200" u="none" strike="noStrike">
                          <a:effectLst/>
                        </a:rPr>
                        <a:t>SERIE</a:t>
                      </a:r>
                      <a:endParaRPr lang="es-MX" sz="1200" b="1"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1862870412"/>
                  </a:ext>
                </a:extLst>
              </a:tr>
              <a:tr h="378411">
                <a:tc>
                  <a:txBody>
                    <a:bodyPr/>
                    <a:lstStyle/>
                    <a:p>
                      <a:pPr algn="l" fontAlgn="ctr"/>
                      <a:r>
                        <a:rPr lang="es-MX" sz="1100" u="none" strike="noStrike">
                          <a:effectLst/>
                        </a:rPr>
                        <a:t>2S.1</a:t>
                      </a:r>
                      <a:endParaRPr lang="es-MX" sz="1100" b="1" i="0" u="none" strike="noStrike">
                        <a:effectLst/>
                        <a:latin typeface="Arial" panose="020B0604020202020204" pitchFamily="34" charset="0"/>
                      </a:endParaRPr>
                    </a:p>
                  </a:txBody>
                  <a:tcPr marL="9525" marR="9525" marT="9525" marB="0" anchor="ctr"/>
                </a:tc>
                <a:tc gridSpan="2">
                  <a:txBody>
                    <a:bodyPr/>
                    <a:lstStyle/>
                    <a:p>
                      <a:pPr algn="l" fontAlgn="ctr"/>
                      <a:r>
                        <a:rPr lang="es-MX" sz="1100" u="none" strike="noStrike">
                          <a:effectLst/>
                        </a:rPr>
                        <a:t>Disposiciones en materia de acceso a la información y protección de datos personales</a:t>
                      </a:r>
                      <a:endParaRPr lang="es-MX" sz="1100" b="1" i="0" u="none" strike="noStrike">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812020763"/>
                  </a:ext>
                </a:extLst>
              </a:tr>
              <a:tr h="378411">
                <a:tc>
                  <a:txBody>
                    <a:bodyPr/>
                    <a:lstStyle/>
                    <a:p>
                      <a:pPr algn="l" fontAlgn="ctr"/>
                      <a:r>
                        <a:rPr lang="es-MX" sz="1100" u="none" strike="noStrike">
                          <a:effectLst/>
                        </a:rPr>
                        <a:t>2S.2</a:t>
                      </a:r>
                      <a:endParaRPr lang="es-MX" sz="1100" b="1" i="0" u="none" strike="noStrike">
                        <a:effectLst/>
                        <a:latin typeface="Arial" panose="020B0604020202020204" pitchFamily="34" charset="0"/>
                      </a:endParaRPr>
                    </a:p>
                  </a:txBody>
                  <a:tcPr marL="9525" marR="9525" marT="9525" marB="0" anchor="ctr"/>
                </a:tc>
                <a:tc gridSpan="2">
                  <a:txBody>
                    <a:bodyPr/>
                    <a:lstStyle/>
                    <a:p>
                      <a:pPr algn="l" fontAlgn="ctr"/>
                      <a:r>
                        <a:rPr lang="es-MX" sz="1100" u="none" strike="noStrike" dirty="0">
                          <a:effectLst/>
                        </a:rPr>
                        <a:t>Consulta, asesoría y orientación a sujetos obligados y particulares</a:t>
                      </a:r>
                      <a:endParaRPr lang="es-MX" sz="1100" b="1" i="0" u="none" strike="noStrike" dirty="0">
                        <a:effectLst/>
                        <a:latin typeface="Arial" panose="020B0604020202020204" pitchFamily="34" charset="0"/>
                      </a:endParaRPr>
                    </a:p>
                  </a:txBody>
                  <a:tcPr marL="9525" marR="9525" marT="9525" marB="0" anchor="ctr"/>
                </a:tc>
                <a:tc hMerge="1">
                  <a:txBody>
                    <a:bodyPr/>
                    <a:lstStyle/>
                    <a:p>
                      <a:endParaRPr lang="es-MX"/>
                    </a:p>
                  </a:txBody>
                  <a:tcPr/>
                </a:tc>
                <a:extLst>
                  <a:ext uri="{0D108BD9-81ED-4DB2-BD59-A6C34878D82A}">
                    <a16:rowId xmlns:a16="http://schemas.microsoft.com/office/drawing/2014/main" val="2675602664"/>
                  </a:ext>
                </a:extLst>
              </a:tr>
            </a:tbl>
          </a:graphicData>
        </a:graphic>
      </p:graphicFrame>
    </p:spTree>
    <p:extLst>
      <p:ext uri="{BB962C8B-B14F-4D97-AF65-F5344CB8AC3E}">
        <p14:creationId xmlns:p14="http://schemas.microsoft.com/office/powerpoint/2010/main" val="2238353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018905"/>
            <a:ext cx="8915399" cy="1214844"/>
          </a:xfrm>
        </p:spPr>
        <p:txBody>
          <a:bodyPr>
            <a:normAutofit fontScale="90000"/>
          </a:bodyPr>
          <a:lstStyle/>
          <a:p>
            <a:pPr algn="ctr"/>
            <a:r>
              <a:rPr lang="es-MX" sz="3100" b="1" dirty="0">
                <a:latin typeface="Arial" panose="020B0604020202020204" pitchFamily="34" charset="0"/>
                <a:cs typeface="Arial" panose="020B0604020202020204" pitchFamily="34" charset="0"/>
              </a:rPr>
              <a:t>Catálogo de disposición documental</a:t>
            </a:r>
            <a:br>
              <a:rPr lang="es-MX" sz="2700" b="1" dirty="0">
                <a:latin typeface="Arial" panose="020B0604020202020204" pitchFamily="34" charset="0"/>
                <a:cs typeface="Arial" panose="020B0604020202020204" pitchFamily="34" charset="0"/>
              </a:rPr>
            </a:br>
            <a:br>
              <a:rPr lang="es-MX" sz="2400" dirty="0">
                <a:latin typeface="Arial" panose="020B0604020202020204" pitchFamily="34" charset="0"/>
                <a:cs typeface="Arial" panose="020B0604020202020204" pitchFamily="34" charset="0"/>
              </a:rPr>
            </a:br>
            <a:endParaRPr lang="es-MX" sz="2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2589213" y="2325189"/>
            <a:ext cx="8915399" cy="3578473"/>
          </a:xfrm>
        </p:spPr>
        <p:txBody>
          <a:bodyPr>
            <a:normAutofit/>
          </a:bodyPr>
          <a:lstStyle/>
          <a:p>
            <a:r>
              <a:rPr lang="es-MX" sz="2800" b="1" dirty="0">
                <a:latin typeface="Arial" panose="020B0604020202020204" pitchFamily="34" charset="0"/>
                <a:cs typeface="Arial" panose="020B0604020202020204" pitchFamily="34" charset="0"/>
              </a:rPr>
              <a:t>Catálogo de disposición documental </a:t>
            </a:r>
          </a:p>
          <a:p>
            <a:pPr algn="just"/>
            <a:r>
              <a:rPr lang="es-MX" sz="2800" dirty="0">
                <a:latin typeface="Arial" panose="020B0604020202020204" pitchFamily="34" charset="0"/>
                <a:cs typeface="Arial" panose="020B0604020202020204" pitchFamily="34" charset="0"/>
              </a:rPr>
              <a:t>Al registro general y sistemático que establece los </a:t>
            </a:r>
            <a:r>
              <a:rPr lang="es-MX" sz="2800" b="1" dirty="0">
                <a:latin typeface="Arial" panose="020B0604020202020204" pitchFamily="34" charset="0"/>
                <a:cs typeface="Arial" panose="020B0604020202020204" pitchFamily="34" charset="0"/>
              </a:rPr>
              <a:t>valores </a:t>
            </a:r>
            <a:r>
              <a:rPr lang="es-MX" sz="2800" dirty="0">
                <a:latin typeface="Arial" panose="020B0604020202020204" pitchFamily="34" charset="0"/>
                <a:cs typeface="Arial" panose="020B0604020202020204" pitchFamily="34" charset="0"/>
              </a:rPr>
              <a:t>documentales, la </a:t>
            </a:r>
            <a:r>
              <a:rPr lang="es-MX" sz="2800" b="1" dirty="0">
                <a:latin typeface="Arial" panose="020B0604020202020204" pitchFamily="34" charset="0"/>
                <a:cs typeface="Arial" panose="020B0604020202020204" pitchFamily="34" charset="0"/>
              </a:rPr>
              <a:t>vigencia</a:t>
            </a:r>
            <a:r>
              <a:rPr lang="es-MX" sz="2800" dirty="0">
                <a:latin typeface="Arial" panose="020B0604020202020204" pitchFamily="34" charset="0"/>
                <a:cs typeface="Arial" panose="020B0604020202020204" pitchFamily="34" charset="0"/>
              </a:rPr>
              <a:t> documental, los </a:t>
            </a:r>
            <a:r>
              <a:rPr lang="es-MX" sz="2800" b="1" dirty="0">
                <a:latin typeface="Arial" panose="020B0604020202020204" pitchFamily="34" charset="0"/>
                <a:cs typeface="Arial" panose="020B0604020202020204" pitchFamily="34" charset="0"/>
              </a:rPr>
              <a:t>plazos de conservación</a:t>
            </a:r>
            <a:r>
              <a:rPr lang="es-MX" sz="2800" dirty="0">
                <a:latin typeface="Arial" panose="020B0604020202020204" pitchFamily="34" charset="0"/>
                <a:cs typeface="Arial" panose="020B0604020202020204" pitchFamily="34" charset="0"/>
              </a:rPr>
              <a:t> y la </a:t>
            </a:r>
            <a:r>
              <a:rPr lang="es-MX" sz="2800" b="1" dirty="0">
                <a:latin typeface="Arial" panose="020B0604020202020204" pitchFamily="34" charset="0"/>
                <a:cs typeface="Arial" panose="020B0604020202020204" pitchFamily="34" charset="0"/>
              </a:rPr>
              <a:t>disposición</a:t>
            </a:r>
            <a:r>
              <a:rPr lang="es-MX" sz="2800" dirty="0">
                <a:latin typeface="Arial" panose="020B0604020202020204" pitchFamily="34" charset="0"/>
                <a:cs typeface="Arial" panose="020B0604020202020204" pitchFamily="34" charset="0"/>
              </a:rPr>
              <a:t> documental</a:t>
            </a:r>
          </a:p>
          <a:p>
            <a:r>
              <a:rPr lang="es-MX" sz="2800" dirty="0">
                <a:latin typeface="Arial" panose="020B0604020202020204" pitchFamily="34" charset="0"/>
                <a:cs typeface="Arial" panose="020B0604020202020204" pitchFamily="34" charset="0"/>
              </a:rPr>
              <a:t> </a:t>
            </a:r>
          </a:p>
          <a:p>
            <a:r>
              <a:rPr lang="es-MX" sz="2800" dirty="0">
                <a:latin typeface="Arial" panose="020B0604020202020204" pitchFamily="34" charset="0"/>
                <a:cs typeface="Arial" panose="020B0604020202020204" pitchFamily="34" charset="0"/>
              </a:rPr>
              <a:t>Articulo 4 fracción XIII</a:t>
            </a:r>
          </a:p>
        </p:txBody>
      </p:sp>
    </p:spTree>
    <p:extLst>
      <p:ext uri="{BB962C8B-B14F-4D97-AF65-F5344CB8AC3E}">
        <p14:creationId xmlns:p14="http://schemas.microsoft.com/office/powerpoint/2010/main" val="757879018"/>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2288</TotalTime>
  <Words>3566</Words>
  <Application>Microsoft Office PowerPoint</Application>
  <PresentationFormat>Panorámica</PresentationFormat>
  <Paragraphs>564</Paragraphs>
  <Slides>55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55</vt:i4>
      </vt:variant>
    </vt:vector>
  </HeadingPairs>
  <TitlesOfParts>
    <vt:vector size="61" baseType="lpstr">
      <vt:lpstr>Arial</vt:lpstr>
      <vt:lpstr>Calibri</vt:lpstr>
      <vt:lpstr>Century Gothic</vt:lpstr>
      <vt:lpstr>Wingdings</vt:lpstr>
      <vt:lpstr>Wingdings 3</vt:lpstr>
      <vt:lpstr>Espiral</vt:lpstr>
      <vt:lpstr> </vt:lpstr>
      <vt:lpstr>Contenido temático</vt:lpstr>
      <vt:lpstr>Contenido temático</vt:lpstr>
      <vt:lpstr>Contenido temático</vt:lpstr>
      <vt:lpstr>   Contenido temático</vt:lpstr>
      <vt:lpstr>1. Instrumentos de control y consulta archivística </vt:lpstr>
      <vt:lpstr>Cuadro general de clasificación archivística </vt:lpstr>
      <vt:lpstr>Cuadro general de clasificación archivística </vt:lpstr>
      <vt:lpstr>Catálogo de disposición documental  </vt:lpstr>
      <vt:lpstr>Catálogo de disposición documental </vt:lpstr>
      <vt:lpstr>Catálogo de disposición documental </vt:lpstr>
      <vt:lpstr>Inventarios documentales </vt:lpstr>
      <vt:lpstr>Inventarios documentales </vt:lpstr>
      <vt:lpstr>Guía de archivo documental </vt:lpstr>
      <vt:lpstr>Guía de archivo documental </vt:lpstr>
      <vt:lpstr> </vt:lpstr>
      <vt:lpstr>Recomendaciones técnicas</vt:lpstr>
      <vt:lpstr>Recomendaciones técnicas</vt:lpstr>
      <vt:lpstr>2. Niveles de descripción </vt:lpstr>
      <vt:lpstr>2. Niveles de descripción </vt:lpstr>
      <vt:lpstr>2. Niveles de descripción </vt:lpstr>
      <vt:lpstr>2. Niveles de descripción </vt:lpstr>
      <vt:lpstr>2. Niveles de descripción </vt:lpstr>
      <vt:lpstr>2.Niveles de descripción</vt:lpstr>
      <vt:lpstr>Recomendaciones técnicas para la creación de niveles de descripción (series-subseries) </vt:lpstr>
      <vt:lpstr>Recomendaciones técnicas para la creación de niveles de descripción </vt:lpstr>
      <vt:lpstr>3.Responsables de los archivos </vt:lpstr>
      <vt:lpstr>3.Responsables de los archivos </vt:lpstr>
      <vt:lpstr>3.Responsables de los archivos </vt:lpstr>
      <vt:lpstr>3.Responsables de los archivos </vt:lpstr>
      <vt:lpstr>3.Responsables de los archivos </vt:lpstr>
      <vt:lpstr>3.Responsables de los archivos </vt:lpstr>
      <vt:lpstr>3.Responsables de los archivos </vt:lpstr>
      <vt:lpstr>3.Responsables de los archivos </vt:lpstr>
      <vt:lpstr>3.Responsables de los archivos </vt:lpstr>
      <vt:lpstr>3.Responsables de los archivos </vt:lpstr>
      <vt:lpstr> 4. Del Grupo interdisciplinario, integración y objetivos </vt:lpstr>
      <vt:lpstr> 4. Del Grupo interdisciplinario, integración y objetivos </vt:lpstr>
      <vt:lpstr> 4. Del Grupo interdisciplinario, integración y objetivos </vt:lpstr>
      <vt:lpstr> 5. Elementos para determinar los plazos de conservación</vt:lpstr>
      <vt:lpstr> 5. Elementos para determinar los plazos de conservación</vt:lpstr>
      <vt:lpstr> 5. Elementos para determinar los plazos de conservación</vt:lpstr>
      <vt:lpstr> 6.De los documentos históricos, que contienen datos personales sensibles </vt:lpstr>
      <vt:lpstr> 6.De los documentos históricos, que contienen datos personales sensibles </vt:lpstr>
      <vt:lpstr> 7.Elementos del Sistema institucional de archivos </vt:lpstr>
      <vt:lpstr>  8.De los sistemas automatizados de archivos </vt:lpstr>
      <vt:lpstr>  8.De los sistemas automatizados de archivos </vt:lpstr>
      <vt:lpstr>  8.De los sistemas automatizados de archivos </vt:lpstr>
      <vt:lpstr>  8.De los sistemas automatizados de archivos </vt:lpstr>
      <vt:lpstr> 9. Prácticas de gestión documental eficiente, desde la perspectiva de la transparencia </vt:lpstr>
      <vt:lpstr> 9. Prácticas de gestión documental eficiente, desde la perspectiva de la transparencia </vt:lpstr>
      <vt:lpstr>Porcentajes-calificación final </vt:lpstr>
      <vt:lpstr>Trabajos-entrega final </vt:lpstr>
      <vt:lpstr>Trabajos-entrega final </vt:lpstr>
      <vt:lpstr> Trabajos-entrega final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Zule</dc:creator>
  <cp:lastModifiedBy>mayica peniche</cp:lastModifiedBy>
  <cp:revision>104</cp:revision>
  <dcterms:created xsi:type="dcterms:W3CDTF">2020-07-21T02:31:54Z</dcterms:created>
  <dcterms:modified xsi:type="dcterms:W3CDTF">2022-03-10T18:51:21Z</dcterms:modified>
</cp:coreProperties>
</file>